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1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6"/>
  </p:notesMasterIdLst>
  <p:sldIdLst>
    <p:sldId id="330" r:id="rId3"/>
    <p:sldId id="259" r:id="rId4"/>
    <p:sldId id="266" r:id="rId5"/>
    <p:sldId id="317" r:id="rId6"/>
    <p:sldId id="287" r:id="rId7"/>
    <p:sldId id="331" r:id="rId8"/>
    <p:sldId id="332" r:id="rId9"/>
    <p:sldId id="298" r:id="rId10"/>
    <p:sldId id="274" r:id="rId11"/>
    <p:sldId id="334" r:id="rId12"/>
    <p:sldId id="352" r:id="rId13"/>
    <p:sldId id="354" r:id="rId14"/>
    <p:sldId id="353" r:id="rId15"/>
    <p:sldId id="335" r:id="rId16"/>
    <p:sldId id="336" r:id="rId17"/>
    <p:sldId id="347" r:id="rId18"/>
    <p:sldId id="355" r:id="rId19"/>
    <p:sldId id="356" r:id="rId20"/>
    <p:sldId id="348" r:id="rId21"/>
    <p:sldId id="279" r:id="rId22"/>
    <p:sldId id="349" r:id="rId23"/>
    <p:sldId id="357" r:id="rId24"/>
    <p:sldId id="358" r:id="rId25"/>
    <p:sldId id="359" r:id="rId26"/>
    <p:sldId id="360" r:id="rId27"/>
    <p:sldId id="361" r:id="rId28"/>
    <p:sldId id="350" r:id="rId29"/>
    <p:sldId id="351" r:id="rId30"/>
    <p:sldId id="288" r:id="rId31"/>
    <p:sldId id="339" r:id="rId32"/>
    <p:sldId id="280" r:id="rId33"/>
    <p:sldId id="340" r:id="rId34"/>
    <p:sldId id="295" r:id="rId35"/>
    <p:sldId id="341" r:id="rId36"/>
    <p:sldId id="342" r:id="rId37"/>
    <p:sldId id="290" r:id="rId38"/>
    <p:sldId id="344" r:id="rId39"/>
    <p:sldId id="285" r:id="rId40"/>
    <p:sldId id="301" r:id="rId41"/>
    <p:sldId id="277" r:id="rId42"/>
    <p:sldId id="299" r:id="rId43"/>
    <p:sldId id="300" r:id="rId44"/>
    <p:sldId id="346" r:id="rId45"/>
  </p:sldIdLst>
  <p:sldSz cx="12192000" cy="685800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아늑한 집" id="{B4D07E4C-D27D-4B28-99C6-D05EDA1D191D}">
          <p14:sldIdLst>
            <p14:sldId id="330"/>
          </p14:sldIdLst>
        </p14:section>
        <p14:section name="개발개요" id="{1FA1E382-8FC7-4225-828A-45A2D68581B4}">
          <p14:sldIdLst>
            <p14:sldId id="259"/>
            <p14:sldId id="266"/>
            <p14:sldId id="317"/>
            <p14:sldId id="287"/>
          </p14:sldIdLst>
        </p14:section>
        <p14:section name="mainpage" id="{89ADE8B7-D737-4BD7-AC7D-A3CFF00D854B}">
          <p14:sldIdLst>
            <p14:sldId id="331"/>
            <p14:sldId id="332"/>
            <p14:sldId id="298"/>
          </p14:sldIdLst>
        </p14:section>
        <p14:section name="공통" id="{978BB761-434B-4A8B-A088-6E1100EDABA8}">
          <p14:sldIdLst>
            <p14:sldId id="274"/>
            <p14:sldId id="334"/>
            <p14:sldId id="352"/>
            <p14:sldId id="354"/>
            <p14:sldId id="353"/>
          </p14:sldIdLst>
        </p14:section>
        <p14:section name="회원관리" id="{F687FEBE-F6BD-49F1-9326-FA2F6AF888C6}">
          <p14:sldIdLst>
            <p14:sldId id="335"/>
            <p14:sldId id="336"/>
            <p14:sldId id="347"/>
            <p14:sldId id="355"/>
            <p14:sldId id="356"/>
            <p14:sldId id="348"/>
          </p14:sldIdLst>
        </p14:section>
        <p14:section name="방 정보관리" id="{6BF4378D-46D9-4C81-930A-ED783494D89E}">
          <p14:sldIdLst>
            <p14:sldId id="279"/>
            <p14:sldId id="349"/>
            <p14:sldId id="357"/>
            <p14:sldId id="358"/>
            <p14:sldId id="359"/>
            <p14:sldId id="360"/>
            <p14:sldId id="361"/>
            <p14:sldId id="350"/>
            <p14:sldId id="351"/>
            <p14:sldId id="288"/>
            <p14:sldId id="339"/>
            <p14:sldId id="280"/>
            <p14:sldId id="340"/>
            <p14:sldId id="295"/>
            <p14:sldId id="341"/>
          </p14:sldIdLst>
        </p14:section>
        <p14:section name="업체정보관리" id="{BAF71867-BC49-4308-B71C-CC1F2E9D6562}">
          <p14:sldIdLst>
            <p14:sldId id="342"/>
            <p14:sldId id="290"/>
            <p14:sldId id="344"/>
          </p14:sldIdLst>
        </p14:section>
        <p14:section name="서비스관리" id="{37F1F11A-7C5B-400C-8712-65AE4E624056}">
          <p14:sldIdLst>
            <p14:sldId id="285"/>
          </p14:sldIdLst>
        </p14:section>
        <p14:section name="컨설팅정보관리" id="{ED9DBF37-2B3F-4C58-A150-20FE2BA00AB6}">
          <p14:sldIdLst>
            <p14:sldId id="301"/>
            <p14:sldId id="277"/>
            <p14:sldId id="299"/>
            <p14:sldId id="300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hyeon Jo" initials="yJ" lastIdx="1" clrIdx="0">
    <p:extLst>
      <p:ext uri="{19B8F6BF-5375-455C-9EA6-DF929625EA0E}">
        <p15:presenceInfo xmlns:p15="http://schemas.microsoft.com/office/powerpoint/2012/main" userId="73aff5c60f005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635D4E"/>
    <a:srgbClr val="93918C"/>
    <a:srgbClr val="F7F7F7"/>
    <a:srgbClr val="494C4B"/>
    <a:srgbClr val="5B9BD5"/>
    <a:srgbClr val="FAFAFA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4" autoAdjust="0"/>
    <p:restoredTop sz="95481" autoAdjust="0"/>
  </p:normalViewPr>
  <p:slideViewPr>
    <p:cSldViewPr snapToGrid="0">
      <p:cViewPr varScale="1">
        <p:scale>
          <a:sx n="58" d="100"/>
          <a:sy n="58" d="100"/>
        </p:scale>
        <p:origin x="96" y="10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18A9-4C68-44BA-89AA-2CD17216A3FA}" type="datetimeFigureOut">
              <a:rPr lang="ko-KR" altLang="en-US" smtClean="0"/>
              <a:t>2017-05-29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A272D-B878-4622-A287-FD2B452B8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9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A272D-B878-4622-A287-FD2B452B88F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0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3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0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늑한 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40016" y="31692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</a:t>
            </a:r>
            <a:endParaRPr lang="ko-KR" altLang="en-US" b="1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760726" y="2368214"/>
            <a:ext cx="9590897" cy="2987558"/>
            <a:chOff x="2813919" y="2272123"/>
            <a:chExt cx="8363883" cy="2523950"/>
          </a:xfrm>
        </p:grpSpPr>
        <p:grpSp>
          <p:nvGrpSpPr>
            <p:cNvPr id="5" name="Group Box"/>
            <p:cNvGrpSpPr/>
            <p:nvPr>
              <p:custDataLst>
                <p:tags r:id="rId1"/>
              </p:custDataLst>
            </p:nvPr>
          </p:nvGrpSpPr>
          <p:grpSpPr>
            <a:xfrm>
              <a:off x="2813919" y="2272123"/>
              <a:ext cx="8363883" cy="2523950"/>
              <a:chOff x="607237" y="1201594"/>
              <a:chExt cx="1828800" cy="1740979"/>
            </a:xfrm>
          </p:grpSpPr>
          <p:sp>
            <p:nvSpPr>
              <p:cNvPr id="22" name="Panel"/>
              <p:cNvSpPr/>
              <p:nvPr>
                <p:custDataLst>
                  <p:tags r:id="rId2"/>
                </p:custDataLst>
              </p:nvPr>
            </p:nvSpPr>
            <p:spPr>
              <a:xfrm>
                <a:off x="607237" y="1296653"/>
                <a:ext cx="1828800" cy="164592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Label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07237" y="1201594"/>
                <a:ext cx="160803" cy="1901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36576" tIns="9144" rIns="36576" bIns="9144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조직도</a:t>
                </a:r>
                <a:endPara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299351" y="2727284"/>
              <a:ext cx="7531787" cy="1601252"/>
              <a:chOff x="3299351" y="2727284"/>
              <a:chExt cx="7531787" cy="160125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3299351" y="2727284"/>
                <a:ext cx="1123407" cy="1572458"/>
                <a:chOff x="4114208" y="-1245588"/>
                <a:chExt cx="1123407" cy="1572458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4262109" y="-858327"/>
                  <a:ext cx="9755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마케팅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&amp;</a:t>
                  </a:r>
                </a:p>
                <a:p>
                  <a:r>
                    <a:rPr lang="ko-KR" altLang="en-US" dirty="0" smtClean="0"/>
                    <a:t>디자인 </a:t>
                  </a:r>
                  <a:endParaRPr lang="ko-KR" altLang="en-US" dirty="0"/>
                </a:p>
              </p:txBody>
            </p:sp>
            <p:sp>
              <p:nvSpPr>
                <p:cNvPr id="21" name="Oval"/>
                <p:cNvSpPr/>
                <p:nvPr/>
              </p:nvSpPr>
              <p:spPr>
                <a:xfrm>
                  <a:off x="4114208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4839269" y="2756078"/>
                <a:ext cx="1123407" cy="1572458"/>
                <a:chOff x="5154440" y="-1245588"/>
                <a:chExt cx="1123407" cy="1572458"/>
              </a:xfrm>
            </p:grpSpPr>
            <p:sp>
              <p:nvSpPr>
                <p:cNvPr id="18" name="Oval"/>
                <p:cNvSpPr/>
                <p:nvPr/>
              </p:nvSpPr>
              <p:spPr>
                <a:xfrm>
                  <a:off x="5154440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411642" y="-849383"/>
                  <a:ext cx="827605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개발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&amp;       </a:t>
                  </a:r>
                </a:p>
                <a:p>
                  <a:r>
                    <a:rPr lang="ko-KR" altLang="en-US" dirty="0" smtClean="0"/>
                    <a:t>기획 </a:t>
                  </a:r>
                  <a:endParaRPr lang="ko-KR" altLang="en-US" dirty="0"/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6355676" y="2756078"/>
                <a:ext cx="1215838" cy="1572458"/>
                <a:chOff x="6820173" y="-1328551"/>
                <a:chExt cx="1215838" cy="1572458"/>
              </a:xfrm>
            </p:grpSpPr>
            <p:sp>
              <p:nvSpPr>
                <p:cNvPr id="16" name="Oval"/>
                <p:cNvSpPr/>
                <p:nvPr/>
              </p:nvSpPr>
              <p:spPr>
                <a:xfrm>
                  <a:off x="6820173" y="-1328551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912605" y="-892792"/>
                  <a:ext cx="11234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  영업</a:t>
                  </a:r>
                  <a:endParaRPr lang="ko-KR" altLang="en-US" dirty="0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9435512" y="2756078"/>
                <a:ext cx="1395626" cy="1572458"/>
                <a:chOff x="6820174" y="-1337494"/>
                <a:chExt cx="1395626" cy="1572458"/>
              </a:xfrm>
            </p:grpSpPr>
            <p:sp>
              <p:nvSpPr>
                <p:cNvPr id="14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912607" y="-941289"/>
                  <a:ext cx="1303193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  기획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개발지원</a:t>
                  </a:r>
                  <a:endParaRPr lang="ko-KR" altLang="en-US" dirty="0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895594" y="2756078"/>
                <a:ext cx="1632350" cy="1572458"/>
                <a:chOff x="6820174" y="-1337494"/>
                <a:chExt cx="1632350" cy="1572458"/>
              </a:xfrm>
            </p:grpSpPr>
            <p:sp>
              <p:nvSpPr>
                <p:cNvPr id="12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912606" y="-891240"/>
                  <a:ext cx="1539918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영업지원</a:t>
                  </a:r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8363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971EBF-B6B7-4568-AA95-B65874C39AF8}" type="datetimeFigureOut">
              <a:rPr lang="ko-KR" altLang="en-US" smtClean="0"/>
              <a:t>2017-05-29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2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2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8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1EBF-B6B7-4568-AA95-B65874C39AF8}" type="datetimeFigureOut">
              <a:rPr lang="ko-KR" altLang="en-US" smtClean="0"/>
              <a:t>2017-05-29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27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hyperlink" Target="http://zipdoc.co.kr/zws/partner/detail.do?partner_id=32" TargetMode="External"/><Relationship Id="rId17" Type="http://schemas.openxmlformats.org/officeDocument/2006/relationships/image" Target="../media/image31.png"/><Relationship Id="rId2" Type="http://schemas.openxmlformats.org/officeDocument/2006/relationships/tags" Target="../tags/tag5.xml"/><Relationship Id="rId16" Type="http://schemas.openxmlformats.org/officeDocument/2006/relationships/image" Target="../media/image30.jpe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15" Type="http://schemas.openxmlformats.org/officeDocument/2006/relationships/image" Target="../media/image29.png"/><Relationship Id="rId10" Type="http://schemas.openxmlformats.org/officeDocument/2006/relationships/tags" Target="../tags/tag13.xml"/><Relationship Id="rId19" Type="http://schemas.openxmlformats.org/officeDocument/2006/relationships/image" Target="../media/image33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29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27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15" Type="http://schemas.openxmlformats.org/officeDocument/2006/relationships/image" Target="../media/image34.jpeg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29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27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8.xml"/><Relationship Id="rId15" Type="http://schemas.openxmlformats.org/officeDocument/2006/relationships/image" Target="../media/image34.jpeg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35.png"/><Relationship Id="rId18" Type="http://schemas.openxmlformats.org/officeDocument/2006/relationships/image" Target="../media/image32.pn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27.png"/><Relationship Id="rId17" Type="http://schemas.openxmlformats.org/officeDocument/2006/relationships/image" Target="../media/image31.png"/><Relationship Id="rId2" Type="http://schemas.openxmlformats.org/officeDocument/2006/relationships/tags" Target="../tags/tag35.xml"/><Relationship Id="rId16" Type="http://schemas.openxmlformats.org/officeDocument/2006/relationships/image" Target="../media/image30.jpe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8.xml"/><Relationship Id="rId15" Type="http://schemas.openxmlformats.org/officeDocument/2006/relationships/image" Target="../media/image29.png"/><Relationship Id="rId10" Type="http://schemas.openxmlformats.org/officeDocument/2006/relationships/tags" Target="../tags/tag43.xml"/><Relationship Id="rId19" Type="http://schemas.openxmlformats.org/officeDocument/2006/relationships/image" Target="../media/image33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zyhouzz.co.k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image" Target="../media/image37.JPG"/><Relationship Id="rId18" Type="http://schemas.openxmlformats.org/officeDocument/2006/relationships/image" Target="../media/image31.png"/><Relationship Id="rId3" Type="http://schemas.openxmlformats.org/officeDocument/2006/relationships/tags" Target="../tags/tag46.xml"/><Relationship Id="rId21" Type="http://schemas.openxmlformats.org/officeDocument/2006/relationships/image" Target="../media/image41.png"/><Relationship Id="rId7" Type="http://schemas.openxmlformats.org/officeDocument/2006/relationships/tags" Target="../tags/tag50.xml"/><Relationship Id="rId12" Type="http://schemas.openxmlformats.org/officeDocument/2006/relationships/image" Target="../media/image36.JPG"/><Relationship Id="rId17" Type="http://schemas.openxmlformats.org/officeDocument/2006/relationships/image" Target="../media/image40.png"/><Relationship Id="rId2" Type="http://schemas.openxmlformats.org/officeDocument/2006/relationships/tags" Target="../tags/tag45.xml"/><Relationship Id="rId16" Type="http://schemas.openxmlformats.org/officeDocument/2006/relationships/image" Target="../media/image39.png"/><Relationship Id="rId20" Type="http://schemas.openxmlformats.org/officeDocument/2006/relationships/image" Target="../media/image33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8.xml"/><Relationship Id="rId15" Type="http://schemas.openxmlformats.org/officeDocument/2006/relationships/hyperlink" Target="http://apis.map.daum.net/" TargetMode="External"/><Relationship Id="rId10" Type="http://schemas.openxmlformats.org/officeDocument/2006/relationships/tags" Target="../tags/tag53.xml"/><Relationship Id="rId19" Type="http://schemas.openxmlformats.org/officeDocument/2006/relationships/image" Target="../media/image32.png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image" Target="../media/image38.JPG"/><Relationship Id="rId2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37.JPG"/><Relationship Id="rId18" Type="http://schemas.openxmlformats.org/officeDocument/2006/relationships/image" Target="../media/image31.png"/><Relationship Id="rId3" Type="http://schemas.openxmlformats.org/officeDocument/2006/relationships/tags" Target="../tags/tag56.xml"/><Relationship Id="rId21" Type="http://schemas.openxmlformats.org/officeDocument/2006/relationships/image" Target="../media/image43.png"/><Relationship Id="rId7" Type="http://schemas.openxmlformats.org/officeDocument/2006/relationships/tags" Target="../tags/tag60.xml"/><Relationship Id="rId12" Type="http://schemas.openxmlformats.org/officeDocument/2006/relationships/image" Target="../media/image36.JPG"/><Relationship Id="rId17" Type="http://schemas.openxmlformats.org/officeDocument/2006/relationships/image" Target="../media/image40.png"/><Relationship Id="rId2" Type="http://schemas.openxmlformats.org/officeDocument/2006/relationships/tags" Target="../tags/tag55.xml"/><Relationship Id="rId16" Type="http://schemas.openxmlformats.org/officeDocument/2006/relationships/image" Target="../media/image39.png"/><Relationship Id="rId20" Type="http://schemas.openxmlformats.org/officeDocument/2006/relationships/image" Target="../media/image33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8.xml"/><Relationship Id="rId15" Type="http://schemas.openxmlformats.org/officeDocument/2006/relationships/hyperlink" Target="http://apis.map.daum.net/" TargetMode="External"/><Relationship Id="rId10" Type="http://schemas.openxmlformats.org/officeDocument/2006/relationships/tags" Target="../tags/tag63.xml"/><Relationship Id="rId19" Type="http://schemas.openxmlformats.org/officeDocument/2006/relationships/image" Target="../media/image32.png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image" Target="../media/image38.JPG"/><Relationship Id="rId22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37.JPG"/><Relationship Id="rId18" Type="http://schemas.openxmlformats.org/officeDocument/2006/relationships/image" Target="../media/image31.png"/><Relationship Id="rId3" Type="http://schemas.openxmlformats.org/officeDocument/2006/relationships/tags" Target="../tags/tag66.xml"/><Relationship Id="rId21" Type="http://schemas.openxmlformats.org/officeDocument/2006/relationships/image" Target="../media/image41.png"/><Relationship Id="rId7" Type="http://schemas.openxmlformats.org/officeDocument/2006/relationships/tags" Target="../tags/tag70.xml"/><Relationship Id="rId12" Type="http://schemas.openxmlformats.org/officeDocument/2006/relationships/image" Target="../media/image36.JPG"/><Relationship Id="rId17" Type="http://schemas.openxmlformats.org/officeDocument/2006/relationships/image" Target="../media/image40.png"/><Relationship Id="rId2" Type="http://schemas.openxmlformats.org/officeDocument/2006/relationships/tags" Target="../tags/tag65.xml"/><Relationship Id="rId16" Type="http://schemas.openxmlformats.org/officeDocument/2006/relationships/image" Target="../media/image39.png"/><Relationship Id="rId20" Type="http://schemas.openxmlformats.org/officeDocument/2006/relationships/image" Target="../media/image33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15" Type="http://schemas.openxmlformats.org/officeDocument/2006/relationships/hyperlink" Target="http://apis.map.daum.net/" TargetMode="External"/><Relationship Id="rId23" Type="http://schemas.openxmlformats.org/officeDocument/2006/relationships/image" Target="../media/image42.png"/><Relationship Id="rId10" Type="http://schemas.openxmlformats.org/officeDocument/2006/relationships/tags" Target="../tags/tag73.xml"/><Relationship Id="rId19" Type="http://schemas.openxmlformats.org/officeDocument/2006/relationships/image" Target="../media/image32.png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38.JPG"/><Relationship Id="rId2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image" Target="../media/image37.JPG"/><Relationship Id="rId18" Type="http://schemas.openxmlformats.org/officeDocument/2006/relationships/image" Target="../media/image31.png"/><Relationship Id="rId3" Type="http://schemas.openxmlformats.org/officeDocument/2006/relationships/tags" Target="../tags/tag76.xml"/><Relationship Id="rId21" Type="http://schemas.openxmlformats.org/officeDocument/2006/relationships/image" Target="../media/image41.png"/><Relationship Id="rId7" Type="http://schemas.openxmlformats.org/officeDocument/2006/relationships/tags" Target="../tags/tag80.xml"/><Relationship Id="rId12" Type="http://schemas.openxmlformats.org/officeDocument/2006/relationships/image" Target="../media/image36.JPG"/><Relationship Id="rId17" Type="http://schemas.openxmlformats.org/officeDocument/2006/relationships/image" Target="../media/image40.png"/><Relationship Id="rId2" Type="http://schemas.openxmlformats.org/officeDocument/2006/relationships/tags" Target="../tags/tag75.xml"/><Relationship Id="rId16" Type="http://schemas.openxmlformats.org/officeDocument/2006/relationships/image" Target="../media/image39.png"/><Relationship Id="rId20" Type="http://schemas.openxmlformats.org/officeDocument/2006/relationships/image" Target="../media/image33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8.xml"/><Relationship Id="rId15" Type="http://schemas.openxmlformats.org/officeDocument/2006/relationships/hyperlink" Target="http://apis.map.daum.net/" TargetMode="External"/><Relationship Id="rId23" Type="http://schemas.openxmlformats.org/officeDocument/2006/relationships/image" Target="../media/image45.png"/><Relationship Id="rId10" Type="http://schemas.openxmlformats.org/officeDocument/2006/relationships/tags" Target="../tags/tag83.xml"/><Relationship Id="rId19" Type="http://schemas.openxmlformats.org/officeDocument/2006/relationships/image" Target="../media/image32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image" Target="../media/image38.JPG"/><Relationship Id="rId2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image" Target="../media/image37.JPG"/><Relationship Id="rId18" Type="http://schemas.openxmlformats.org/officeDocument/2006/relationships/image" Target="../media/image31.png"/><Relationship Id="rId3" Type="http://schemas.openxmlformats.org/officeDocument/2006/relationships/tags" Target="../tags/tag86.xml"/><Relationship Id="rId21" Type="http://schemas.openxmlformats.org/officeDocument/2006/relationships/image" Target="../media/image41.png"/><Relationship Id="rId7" Type="http://schemas.openxmlformats.org/officeDocument/2006/relationships/tags" Target="../tags/tag90.xml"/><Relationship Id="rId12" Type="http://schemas.openxmlformats.org/officeDocument/2006/relationships/image" Target="../media/image36.JPG"/><Relationship Id="rId17" Type="http://schemas.openxmlformats.org/officeDocument/2006/relationships/image" Target="../media/image40.png"/><Relationship Id="rId2" Type="http://schemas.openxmlformats.org/officeDocument/2006/relationships/tags" Target="../tags/tag85.xml"/><Relationship Id="rId16" Type="http://schemas.openxmlformats.org/officeDocument/2006/relationships/image" Target="../media/image39.png"/><Relationship Id="rId20" Type="http://schemas.openxmlformats.org/officeDocument/2006/relationships/image" Target="../media/image33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47.png"/><Relationship Id="rId5" Type="http://schemas.openxmlformats.org/officeDocument/2006/relationships/tags" Target="../tags/tag88.xml"/><Relationship Id="rId15" Type="http://schemas.openxmlformats.org/officeDocument/2006/relationships/hyperlink" Target="http://apis.map.daum.net/" TargetMode="External"/><Relationship Id="rId23" Type="http://schemas.openxmlformats.org/officeDocument/2006/relationships/image" Target="../media/image46.png"/><Relationship Id="rId10" Type="http://schemas.openxmlformats.org/officeDocument/2006/relationships/tags" Target="../tags/tag93.xml"/><Relationship Id="rId19" Type="http://schemas.openxmlformats.org/officeDocument/2006/relationships/image" Target="../media/image32.png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image" Target="../media/image38.JPG"/><Relationship Id="rId2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image" Target="../media/image37.JPG"/><Relationship Id="rId18" Type="http://schemas.openxmlformats.org/officeDocument/2006/relationships/image" Target="../media/image31.png"/><Relationship Id="rId3" Type="http://schemas.openxmlformats.org/officeDocument/2006/relationships/tags" Target="../tags/tag96.xml"/><Relationship Id="rId21" Type="http://schemas.openxmlformats.org/officeDocument/2006/relationships/image" Target="../media/image41.png"/><Relationship Id="rId7" Type="http://schemas.openxmlformats.org/officeDocument/2006/relationships/tags" Target="../tags/tag100.xml"/><Relationship Id="rId12" Type="http://schemas.openxmlformats.org/officeDocument/2006/relationships/image" Target="../media/image36.JPG"/><Relationship Id="rId17" Type="http://schemas.openxmlformats.org/officeDocument/2006/relationships/image" Target="../media/image40.png"/><Relationship Id="rId2" Type="http://schemas.openxmlformats.org/officeDocument/2006/relationships/tags" Target="../tags/tag95.xml"/><Relationship Id="rId16" Type="http://schemas.openxmlformats.org/officeDocument/2006/relationships/image" Target="../media/image39.png"/><Relationship Id="rId20" Type="http://schemas.openxmlformats.org/officeDocument/2006/relationships/image" Target="../media/image33.png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48.png"/><Relationship Id="rId5" Type="http://schemas.openxmlformats.org/officeDocument/2006/relationships/tags" Target="../tags/tag98.xml"/><Relationship Id="rId15" Type="http://schemas.openxmlformats.org/officeDocument/2006/relationships/hyperlink" Target="http://apis.map.daum.net/" TargetMode="External"/><Relationship Id="rId23" Type="http://schemas.openxmlformats.org/officeDocument/2006/relationships/image" Target="../media/image47.png"/><Relationship Id="rId10" Type="http://schemas.openxmlformats.org/officeDocument/2006/relationships/tags" Target="../tags/tag103.xml"/><Relationship Id="rId19" Type="http://schemas.openxmlformats.org/officeDocument/2006/relationships/image" Target="../media/image32.png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image" Target="../media/image38.JPG"/><Relationship Id="rId2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37.JPG"/><Relationship Id="rId18" Type="http://schemas.openxmlformats.org/officeDocument/2006/relationships/image" Target="../media/image31.png"/><Relationship Id="rId3" Type="http://schemas.openxmlformats.org/officeDocument/2006/relationships/tags" Target="../tags/tag106.xml"/><Relationship Id="rId21" Type="http://schemas.openxmlformats.org/officeDocument/2006/relationships/image" Target="../media/image41.png"/><Relationship Id="rId7" Type="http://schemas.openxmlformats.org/officeDocument/2006/relationships/tags" Target="../tags/tag110.xml"/><Relationship Id="rId12" Type="http://schemas.openxmlformats.org/officeDocument/2006/relationships/image" Target="../media/image36.JPG"/><Relationship Id="rId17" Type="http://schemas.openxmlformats.org/officeDocument/2006/relationships/image" Target="../media/image40.png"/><Relationship Id="rId2" Type="http://schemas.openxmlformats.org/officeDocument/2006/relationships/tags" Target="../tags/tag105.xml"/><Relationship Id="rId16" Type="http://schemas.openxmlformats.org/officeDocument/2006/relationships/image" Target="../media/image39.png"/><Relationship Id="rId20" Type="http://schemas.openxmlformats.org/officeDocument/2006/relationships/image" Target="../media/image33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8.xml"/><Relationship Id="rId15" Type="http://schemas.openxmlformats.org/officeDocument/2006/relationships/hyperlink" Target="http://apis.map.daum.net/" TargetMode="External"/><Relationship Id="rId23" Type="http://schemas.openxmlformats.org/officeDocument/2006/relationships/image" Target="../media/image49.png"/><Relationship Id="rId10" Type="http://schemas.openxmlformats.org/officeDocument/2006/relationships/tags" Target="../tags/tag113.xml"/><Relationship Id="rId19" Type="http://schemas.openxmlformats.org/officeDocument/2006/relationships/image" Target="../media/image32.png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38.JPG"/><Relationship Id="rId2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github.io/typeahead.js" TargetMode="External"/><Relationship Id="rId2" Type="http://schemas.openxmlformats.org/officeDocument/2006/relationships/hyperlink" Target="http://maps.googleapis.com/maps/api/geocode/json?address=%EB%8D%95%EC%A7%84%EA%B5%AC%20%EB%A7%A4%EB%B4%894%EA%B8%B8&amp;language=ch&amp;sensor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imakin.github.io/twbs-pagination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maps/documentation/javascript/reference#LatLngBound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image" Target="../media/image51.png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12" Type="http://schemas.openxmlformats.org/officeDocument/2006/relationships/image" Target="../media/image50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18.xml"/><Relationship Id="rId10" Type="http://schemas.openxmlformats.org/officeDocument/2006/relationships/tags" Target="../tags/tag123.xml"/><Relationship Id="rId4" Type="http://schemas.openxmlformats.org/officeDocument/2006/relationships/tags" Target="../tags/tag117.xml"/><Relationship Id="rId9" Type="http://schemas.openxmlformats.org/officeDocument/2006/relationships/tags" Target="../tags/tag1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cozyhouzz-531c2/overview" TargetMode="External"/><Relationship Id="rId2" Type="http://schemas.openxmlformats.org/officeDocument/2006/relationships/hyperlink" Target="http://github.com/kincjf/cozyhouzz-app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tags" Target="../tags/tag136.xml"/><Relationship Id="rId18" Type="http://schemas.openxmlformats.org/officeDocument/2006/relationships/tags" Target="../tags/tag141.xml"/><Relationship Id="rId26" Type="http://schemas.openxmlformats.org/officeDocument/2006/relationships/image" Target="../media/image53.png"/><Relationship Id="rId3" Type="http://schemas.openxmlformats.org/officeDocument/2006/relationships/tags" Target="../tags/tag126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30.xml"/><Relationship Id="rId12" Type="http://schemas.openxmlformats.org/officeDocument/2006/relationships/tags" Target="../tags/tag135.xml"/><Relationship Id="rId17" Type="http://schemas.openxmlformats.org/officeDocument/2006/relationships/tags" Target="../tags/tag140.xml"/><Relationship Id="rId25" Type="http://schemas.openxmlformats.org/officeDocument/2006/relationships/image" Target="../media/image52.png"/><Relationship Id="rId2" Type="http://schemas.openxmlformats.org/officeDocument/2006/relationships/tags" Target="../tags/tag125.xml"/><Relationship Id="rId16" Type="http://schemas.openxmlformats.org/officeDocument/2006/relationships/tags" Target="../tags/tag139.xml"/><Relationship Id="rId20" Type="http://schemas.openxmlformats.org/officeDocument/2006/relationships/tags" Target="../tags/tag143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tags" Target="../tags/tag134.xml"/><Relationship Id="rId24" Type="http://schemas.openxmlformats.org/officeDocument/2006/relationships/image" Target="../media/image33.png"/><Relationship Id="rId5" Type="http://schemas.openxmlformats.org/officeDocument/2006/relationships/tags" Target="../tags/tag128.xml"/><Relationship Id="rId15" Type="http://schemas.openxmlformats.org/officeDocument/2006/relationships/tags" Target="../tags/tag138.xml"/><Relationship Id="rId23" Type="http://schemas.openxmlformats.org/officeDocument/2006/relationships/image" Target="../media/image32.png"/><Relationship Id="rId28" Type="http://schemas.openxmlformats.org/officeDocument/2006/relationships/image" Target="../media/image20.png"/><Relationship Id="rId10" Type="http://schemas.openxmlformats.org/officeDocument/2006/relationships/tags" Target="../tags/tag133.xml"/><Relationship Id="rId19" Type="http://schemas.openxmlformats.org/officeDocument/2006/relationships/tags" Target="../tags/tag142.xml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tags" Target="../tags/tag137.xml"/><Relationship Id="rId22" Type="http://schemas.openxmlformats.org/officeDocument/2006/relationships/image" Target="../media/image31.png"/><Relationship Id="rId27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6.JPG"/><Relationship Id="rId7" Type="http://schemas.openxmlformats.org/officeDocument/2006/relationships/hyperlink" Target="http://bava.kr/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town.co.kr/" TargetMode="External"/><Relationship Id="rId5" Type="http://schemas.openxmlformats.org/officeDocument/2006/relationships/hyperlink" Target="https://www.dabangapp.com/" TargetMode="External"/><Relationship Id="rId4" Type="http://schemas.openxmlformats.org/officeDocument/2006/relationships/hyperlink" Target="https://www.zigbang.com/" TargetMode="External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image" Target="../media/image38.JPG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145.xml"/><Relationship Id="rId16" Type="http://schemas.openxmlformats.org/officeDocument/2006/relationships/image" Target="../media/image78.png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8.xml"/><Relationship Id="rId15" Type="http://schemas.openxmlformats.org/officeDocument/2006/relationships/image" Target="../media/image77.png"/><Relationship Id="rId10" Type="http://schemas.openxmlformats.org/officeDocument/2006/relationships/tags" Target="../tags/tag153.xml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image" Target="../media/image80.jpeg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image" Target="../media/image79.JP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8.xml"/><Relationship Id="rId15" Type="http://schemas.openxmlformats.org/officeDocument/2006/relationships/image" Target="../media/image82.png"/><Relationship Id="rId10" Type="http://schemas.openxmlformats.org/officeDocument/2006/relationships/tags" Target="../tags/tag163.xml"/><Relationship Id="rId4" Type="http://schemas.openxmlformats.org/officeDocument/2006/relationships/tags" Target="../tags/tag157.xml"/><Relationship Id="rId9" Type="http://schemas.openxmlformats.org/officeDocument/2006/relationships/tags" Target="../tags/tag162.xml"/><Relationship Id="rId1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13" Type="http://schemas.openxmlformats.org/officeDocument/2006/relationships/tags" Target="../tags/tag176.xml"/><Relationship Id="rId18" Type="http://schemas.openxmlformats.org/officeDocument/2006/relationships/tags" Target="../tags/tag181.xml"/><Relationship Id="rId26" Type="http://schemas.openxmlformats.org/officeDocument/2006/relationships/image" Target="../media/image28.png"/><Relationship Id="rId3" Type="http://schemas.openxmlformats.org/officeDocument/2006/relationships/tags" Target="../tags/tag166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70.xml"/><Relationship Id="rId12" Type="http://schemas.openxmlformats.org/officeDocument/2006/relationships/tags" Target="../tags/tag175.xml"/><Relationship Id="rId17" Type="http://schemas.openxmlformats.org/officeDocument/2006/relationships/tags" Target="../tags/tag180.xml"/><Relationship Id="rId25" Type="http://schemas.openxmlformats.org/officeDocument/2006/relationships/image" Target="../media/image33.png"/><Relationship Id="rId2" Type="http://schemas.openxmlformats.org/officeDocument/2006/relationships/tags" Target="../tags/tag165.xml"/><Relationship Id="rId16" Type="http://schemas.openxmlformats.org/officeDocument/2006/relationships/tags" Target="../tags/tag179.xml"/><Relationship Id="rId20" Type="http://schemas.openxmlformats.org/officeDocument/2006/relationships/tags" Target="../tags/tag183.xml"/><Relationship Id="rId29" Type="http://schemas.openxmlformats.org/officeDocument/2006/relationships/image" Target="../media/image31.png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tags" Target="../tags/tag174.xml"/><Relationship Id="rId24" Type="http://schemas.openxmlformats.org/officeDocument/2006/relationships/image" Target="../media/image29.png"/><Relationship Id="rId5" Type="http://schemas.openxmlformats.org/officeDocument/2006/relationships/tags" Target="../tags/tag168.xml"/><Relationship Id="rId15" Type="http://schemas.openxmlformats.org/officeDocument/2006/relationships/tags" Target="../tags/tag178.xml"/><Relationship Id="rId23" Type="http://schemas.openxmlformats.org/officeDocument/2006/relationships/image" Target="../media/image35.png"/><Relationship Id="rId28" Type="http://schemas.openxmlformats.org/officeDocument/2006/relationships/image" Target="../media/image30.jpeg"/><Relationship Id="rId10" Type="http://schemas.openxmlformats.org/officeDocument/2006/relationships/tags" Target="../tags/tag173.xml"/><Relationship Id="rId19" Type="http://schemas.openxmlformats.org/officeDocument/2006/relationships/tags" Target="../tags/tag182.xml"/><Relationship Id="rId4" Type="http://schemas.openxmlformats.org/officeDocument/2006/relationships/tags" Target="../tags/tag167.xml"/><Relationship Id="rId9" Type="http://schemas.openxmlformats.org/officeDocument/2006/relationships/tags" Target="../tags/tag172.xml"/><Relationship Id="rId14" Type="http://schemas.openxmlformats.org/officeDocument/2006/relationships/tags" Target="../tags/tag177.xml"/><Relationship Id="rId22" Type="http://schemas.openxmlformats.org/officeDocument/2006/relationships/image" Target="../media/image27.png"/><Relationship Id="rId27" Type="http://schemas.openxmlformats.org/officeDocument/2006/relationships/image" Target="../media/image83.png"/><Relationship Id="rId30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13" Type="http://schemas.openxmlformats.org/officeDocument/2006/relationships/image" Target="../media/image85.JPG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12" Type="http://schemas.openxmlformats.org/officeDocument/2006/relationships/image" Target="../media/image84.JP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88.xml"/><Relationship Id="rId10" Type="http://schemas.openxmlformats.org/officeDocument/2006/relationships/tags" Target="../tags/tag193.xml"/><Relationship Id="rId4" Type="http://schemas.openxmlformats.org/officeDocument/2006/relationships/tags" Target="../tags/tag187.xml"/><Relationship Id="rId9" Type="http://schemas.openxmlformats.org/officeDocument/2006/relationships/tags" Target="../tags/tag19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201.xml"/><Relationship Id="rId13" Type="http://schemas.openxmlformats.org/officeDocument/2006/relationships/image" Target="../media/image89.JPG"/><Relationship Id="rId3" Type="http://schemas.openxmlformats.org/officeDocument/2006/relationships/tags" Target="../tags/tag196.xml"/><Relationship Id="rId7" Type="http://schemas.openxmlformats.org/officeDocument/2006/relationships/tags" Target="../tags/tag200.xml"/><Relationship Id="rId12" Type="http://schemas.openxmlformats.org/officeDocument/2006/relationships/image" Target="../media/image88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98.xml"/><Relationship Id="rId10" Type="http://schemas.openxmlformats.org/officeDocument/2006/relationships/tags" Target="../tags/tag203.xml"/><Relationship Id="rId4" Type="http://schemas.openxmlformats.org/officeDocument/2006/relationships/tags" Target="../tags/tag197.xml"/><Relationship Id="rId9" Type="http://schemas.openxmlformats.org/officeDocument/2006/relationships/tags" Target="../tags/tag20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13" Type="http://schemas.openxmlformats.org/officeDocument/2006/relationships/image" Target="../media/image89.JPG"/><Relationship Id="rId3" Type="http://schemas.openxmlformats.org/officeDocument/2006/relationships/tags" Target="../tags/tag206.xml"/><Relationship Id="rId7" Type="http://schemas.openxmlformats.org/officeDocument/2006/relationships/tags" Target="../tags/tag210.xml"/><Relationship Id="rId12" Type="http://schemas.openxmlformats.org/officeDocument/2006/relationships/image" Target="../media/image88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08.xml"/><Relationship Id="rId10" Type="http://schemas.openxmlformats.org/officeDocument/2006/relationships/tags" Target="../tags/tag213.xml"/><Relationship Id="rId4" Type="http://schemas.openxmlformats.org/officeDocument/2006/relationships/tags" Target="../tags/tag207.xml"/><Relationship Id="rId9" Type="http://schemas.openxmlformats.org/officeDocument/2006/relationships/tags" Target="../tags/tag21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221.xml"/><Relationship Id="rId3" Type="http://schemas.openxmlformats.org/officeDocument/2006/relationships/tags" Target="../tags/tag216.xml"/><Relationship Id="rId7" Type="http://schemas.openxmlformats.org/officeDocument/2006/relationships/tags" Target="../tags/tag220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18.xml"/><Relationship Id="rId10" Type="http://schemas.openxmlformats.org/officeDocument/2006/relationships/tags" Target="../tags/tag223.xml"/><Relationship Id="rId4" Type="http://schemas.openxmlformats.org/officeDocument/2006/relationships/tags" Target="../tags/tag217.xml"/><Relationship Id="rId9" Type="http://schemas.openxmlformats.org/officeDocument/2006/relationships/tags" Target="../tags/tag2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212" y="326870"/>
            <a:ext cx="1127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Cozyhouzz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기획 </a:t>
            </a:r>
            <a:r>
              <a:rPr lang="en-US" altLang="ko-KR" sz="2400" b="1" dirty="0" smtClean="0"/>
              <a:t>&amp; </a:t>
            </a:r>
            <a:r>
              <a:rPr lang="ko-KR" altLang="en-US" sz="2400" b="1" dirty="0" smtClean="0"/>
              <a:t>개발 문서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명은 </a:t>
            </a:r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_[</a:t>
            </a:r>
            <a:r>
              <a:rPr lang="ko-KR" altLang="en-US" b="1" dirty="0" err="1" smtClean="0"/>
              <a:t>버전명</a:t>
            </a:r>
            <a:r>
              <a:rPr lang="en-US" altLang="ko-KR" b="1" dirty="0" smtClean="0"/>
              <a:t>]_[</a:t>
            </a:r>
            <a:r>
              <a:rPr lang="ko-KR" altLang="en-US" b="1" dirty="0" smtClean="0"/>
              <a:t>최종수정일자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작성한다</a:t>
            </a:r>
            <a:r>
              <a:rPr lang="en-US" altLang="ko-KR" b="1" dirty="0" smtClean="0"/>
              <a:t>(ex&gt;cozyhouzz_ver2.1_170116.pptx)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작성시 </a:t>
            </a:r>
            <a:r>
              <a:rPr lang="en-US" altLang="ko-KR" b="1" dirty="0" smtClean="0"/>
              <a:t>App/Web </a:t>
            </a:r>
            <a:r>
              <a:rPr lang="ko-KR" altLang="en-US" b="1" dirty="0" smtClean="0"/>
              <a:t>기획 표기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개발 우선순위를 명시 할 것 </a:t>
            </a:r>
            <a:r>
              <a:rPr lang="en-US" altLang="ko-KR" b="1" dirty="0" smtClean="0"/>
              <a:t>(ex&gt; </a:t>
            </a:r>
            <a:r>
              <a:rPr lang="en-US" altLang="ko-KR" b="1" dirty="0" err="1"/>
              <a:t>Mainpage</a:t>
            </a:r>
            <a:r>
              <a:rPr lang="en-US" altLang="ko-KR" b="1" dirty="0"/>
              <a:t>(Web)(1</a:t>
            </a:r>
            <a:r>
              <a:rPr lang="en-US" altLang="ko-KR" b="1" dirty="0" smtClean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기본적으로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에 올릴 예정이나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수정이 필요할 경우에는 </a:t>
            </a:r>
            <a:r>
              <a:rPr lang="en-US" altLang="ko-KR" b="1" dirty="0" err="1" smtClean="0"/>
              <a:t>github</a:t>
            </a:r>
            <a:r>
              <a:rPr lang="ko-KR" altLang="en-US" b="1" dirty="0" smtClean="0"/>
              <a:t>에 있는 본 문서는 수장하면 </a:t>
            </a:r>
            <a:r>
              <a:rPr lang="ko-KR" altLang="en-US" b="1" dirty="0" err="1" smtClean="0"/>
              <a:t>안된다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수정사항이 반영되어야 하는 </a:t>
            </a:r>
            <a:r>
              <a:rPr lang="ko-KR" altLang="en-US" b="1" dirty="0"/>
              <a:t>경우에는 기획자</a:t>
            </a:r>
            <a:r>
              <a:rPr lang="en-US" altLang="ko-KR" b="1" dirty="0"/>
              <a:t>, </a:t>
            </a:r>
            <a:r>
              <a:rPr lang="ko-KR" altLang="en-US" b="1" dirty="0" smtClean="0"/>
              <a:t>대표만 수정하자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잘못하면 내용이 날아갈 수 있음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510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1" y="1283223"/>
            <a:ext cx="5987684" cy="46070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8122634" y="898843"/>
            <a:ext cx="3084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202320" y="1248484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908344" y="127683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4629027" y="135784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301187" y="1234738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5307" y="3063282"/>
            <a:ext cx="1858063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7" idx="2"/>
          </p:cNvCxnSpPr>
          <p:nvPr/>
        </p:nvCxnSpPr>
        <p:spPr>
          <a:xfrm flipH="1">
            <a:off x="1534337" y="34780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37128" y="3974956"/>
            <a:ext cx="1394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</a:t>
            </a:r>
            <a:r>
              <a:rPr lang="en-US" altLang="ko-KR" sz="1000" b="1" dirty="0"/>
              <a:t>BUSINESS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37057" y="2284853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769151" y="3451391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193818" y="4059623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78202" y="1852951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사업주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4552" y="4161083"/>
            <a:ext cx="13056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사업장명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626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Viewer[Embed](1)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ID</a:t>
            </a: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</a:rPr>
              <a:t>://dev.moblab.kr/canvas-theme/HTML/widgets.html</a:t>
            </a:r>
            <a:endParaRPr lang="ko-KR" altLang="en-US" sz="1000" b="1" dirty="0">
              <a:latin typeface="Arial" panose="020B0604020202020204" pitchFamily="34" charset="0"/>
            </a:endParaRPr>
          </a:p>
          <a:p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크기 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Small(300px)</a:t>
            </a:r>
          </a:p>
          <a:p>
            <a:pPr algn="ctr"/>
            <a:r>
              <a:rPr lang="en-US" altLang="ko-KR" sz="1100" dirty="0" smtClean="0"/>
              <a:t>Medium(600px)</a:t>
            </a:r>
          </a:p>
          <a:p>
            <a:pPr algn="ctr"/>
            <a:r>
              <a:rPr lang="en-US" altLang="ko-KR" sz="1100" dirty="0" smtClean="0"/>
              <a:t>Big(900px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algn="ctr"/>
            <a:r>
              <a:rPr lang="en-US" altLang="ko-KR" sz="1100" dirty="0" smtClean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&lt;Custom </a:t>
            </a:r>
            <a:r>
              <a:rPr lang="ko-KR" altLang="en-US" sz="1100" dirty="0" err="1" smtClean="0"/>
              <a:t>선택시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삽입할 크기 </a:t>
            </a:r>
            <a:r>
              <a:rPr lang="en-US" altLang="ko-KR" sz="900" dirty="0" smtClean="0"/>
              <a:t>px </a:t>
            </a:r>
            <a:r>
              <a:rPr lang="ko-KR" altLang="en-US" sz="900" dirty="0" smtClean="0"/>
              <a:t>단위로 입력하세요</a:t>
            </a:r>
            <a:endParaRPr lang="ko-KR" alt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0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Viewer[Web](1)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크기 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Small(300px)</a:t>
            </a:r>
          </a:p>
          <a:p>
            <a:pPr algn="ctr"/>
            <a:r>
              <a:rPr lang="en-US" altLang="ko-KR" sz="1100" dirty="0" smtClean="0"/>
              <a:t>Medium(600px)</a:t>
            </a:r>
          </a:p>
          <a:p>
            <a:pPr algn="ctr"/>
            <a:r>
              <a:rPr lang="en-US" altLang="ko-KR" sz="1100" dirty="0" smtClean="0"/>
              <a:t>Big(900px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algn="ctr"/>
            <a:r>
              <a:rPr lang="en-US" altLang="ko-KR" sz="1100" dirty="0" smtClean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&lt;Custom </a:t>
            </a:r>
            <a:r>
              <a:rPr lang="ko-KR" altLang="en-US" sz="1100" dirty="0" err="1" smtClean="0"/>
              <a:t>선택시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삽입할 크기 </a:t>
            </a:r>
            <a:r>
              <a:rPr lang="en-US" altLang="ko-KR" sz="900" dirty="0" smtClean="0"/>
              <a:t>px </a:t>
            </a:r>
            <a:r>
              <a:rPr lang="ko-KR" altLang="en-US" sz="900" dirty="0" smtClean="0"/>
              <a:t>단위로 입력하세요</a:t>
            </a:r>
            <a:endParaRPr lang="ko-KR" alt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81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Viewer[Mobile](2)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/post/embed/:</a:t>
            </a:r>
            <a:r>
              <a:rPr lang="en-US" altLang="ko-KR" sz="1000" b="1" dirty="0">
                <a:latin typeface="Arial" panose="020B0604020202020204" pitchFamily="34" charset="0"/>
              </a:rPr>
              <a:t>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크기 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Small(300px)</a:t>
            </a:r>
          </a:p>
          <a:p>
            <a:pPr algn="ctr"/>
            <a:r>
              <a:rPr lang="en-US" altLang="ko-KR" sz="1100" dirty="0" smtClean="0"/>
              <a:t>Medium(600px)</a:t>
            </a:r>
          </a:p>
          <a:p>
            <a:pPr algn="ctr"/>
            <a:r>
              <a:rPr lang="en-US" altLang="ko-KR" sz="1100" dirty="0" smtClean="0"/>
              <a:t>Big(900px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algn="ctr"/>
            <a:r>
              <a:rPr lang="en-US" altLang="ko-KR" sz="1100" dirty="0" smtClean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&lt;Custom </a:t>
            </a:r>
            <a:r>
              <a:rPr lang="ko-KR" altLang="en-US" sz="1100" dirty="0" err="1" smtClean="0"/>
              <a:t>선택시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삽입할 크기 </a:t>
            </a:r>
            <a:r>
              <a:rPr lang="en-US" altLang="ko-KR" sz="900" dirty="0" smtClean="0"/>
              <a:t>px </a:t>
            </a:r>
            <a:r>
              <a:rPr lang="ko-KR" altLang="en-US" sz="900" dirty="0" smtClean="0"/>
              <a:t>단위로 입력하세요</a:t>
            </a:r>
            <a:endParaRPr lang="ko-KR" alt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398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3" y="560334"/>
            <a:ext cx="48677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회원정보 </a:t>
            </a:r>
            <a:r>
              <a:rPr lang="ko-KR" altLang="en-US" b="1" u="sng" dirty="0" err="1" smtClean="0"/>
              <a:t>수정시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&lt;users&gt;</a:t>
            </a:r>
            <a:r>
              <a:rPr lang="ko-KR" altLang="en-US" b="1" u="sng" dirty="0" smtClean="0"/>
              <a:t>와</a:t>
            </a:r>
            <a:r>
              <a:rPr lang="en-US" altLang="ko-KR" b="1" u="sng" dirty="0" smtClean="0"/>
              <a:t>&lt;</a:t>
            </a:r>
            <a:r>
              <a:rPr lang="en-US" altLang="ko-KR" b="1" u="sng" dirty="0" err="1" smtClean="0"/>
              <a:t>user_metas</a:t>
            </a:r>
            <a:r>
              <a:rPr lang="en-US" altLang="ko-KR" b="1" u="sng" dirty="0" smtClean="0"/>
              <a:t>&gt;</a:t>
            </a:r>
          </a:p>
          <a:p>
            <a:r>
              <a:rPr lang="ko-KR" altLang="en-US" b="1" u="sng" dirty="0" err="1" smtClean="0"/>
              <a:t>를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트랜젝션으로</a:t>
            </a:r>
            <a:r>
              <a:rPr lang="ko-KR" altLang="en-US" b="1" u="sng" dirty="0" smtClean="0"/>
              <a:t> 묶어준다</a:t>
            </a:r>
            <a:r>
              <a:rPr lang="en-US" altLang="ko-KR" b="1" u="sng" dirty="0" smtClean="0"/>
              <a:t>.</a:t>
            </a:r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프로필 사진의 경우 이미지 </a:t>
            </a:r>
            <a:r>
              <a:rPr lang="ko-KR" altLang="en-US" b="1" u="sng" dirty="0" err="1" smtClean="0"/>
              <a:t>업로딩</a:t>
            </a:r>
            <a:r>
              <a:rPr lang="ko-KR" altLang="en-US" b="1" u="sng" dirty="0" smtClean="0"/>
              <a:t> 제한을 둔다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향후 </a:t>
            </a:r>
            <a:r>
              <a:rPr lang="en-US" altLang="ko-KR" b="1" u="sng" dirty="0" smtClean="0"/>
              <a:t>crop</a:t>
            </a:r>
            <a:r>
              <a:rPr lang="ko-KR" altLang="en-US" b="1" u="sng" dirty="0" smtClean="0"/>
              <a:t>이나 자동으로 정사각형 </a:t>
            </a:r>
            <a:r>
              <a:rPr lang="en-US" altLang="ko-KR" b="1" u="sng" dirty="0" smtClean="0"/>
              <a:t>&amp; </a:t>
            </a:r>
            <a:r>
              <a:rPr lang="ko-KR" altLang="en-US" b="1" u="sng" dirty="0" err="1" smtClean="0"/>
              <a:t>리사이징</a:t>
            </a:r>
            <a:r>
              <a:rPr lang="ko-KR" altLang="en-US" b="1" u="sng" dirty="0" smtClean="0"/>
              <a:t> 기능 추가</a:t>
            </a:r>
            <a:r>
              <a:rPr lang="en-US" altLang="ko-KR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3419" y="3186113"/>
            <a:ext cx="4784195" cy="174932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530915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닉네임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일반회원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1" idx="2"/>
          </p:cNvCxnSpPr>
          <p:nvPr/>
        </p:nvCxnSpPr>
        <p:spPr>
          <a:xfrm>
            <a:off x="4450797" y="3198811"/>
            <a:ext cx="0" cy="35745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663981" y="3541763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2" y="491967"/>
            <a:ext cx="5243939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algn="ctr"/>
            <a:r>
              <a:rPr lang="en-US" altLang="ko-KR" b="1" dirty="0" smtClean="0"/>
              <a:t>&lt;</a:t>
            </a:r>
            <a:r>
              <a:rPr lang="en-US" altLang="ko-KR" b="1" dirty="0" err="1" smtClean="0"/>
              <a:t>meta_key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값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/>
              <a:t>: </a:t>
            </a:r>
            <a:r>
              <a:rPr lang="en-US" altLang="ko-KR" b="1" dirty="0" err="1" smtClean="0"/>
              <a:t>business_type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사업자등록번호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registered_number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대표자명</a:t>
            </a:r>
            <a:r>
              <a:rPr lang="en-US" altLang="ko-KR" b="1" dirty="0" smtClean="0"/>
              <a:t> : </a:t>
            </a:r>
            <a:r>
              <a:rPr lang="en-US" altLang="ko-KR" b="1" dirty="0" err="1" smtClean="0"/>
              <a:t>owner_name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업체 주소 </a:t>
            </a:r>
            <a:r>
              <a:rPr lang="en-US" altLang="ko-KR" b="1" dirty="0" smtClean="0"/>
              <a:t>: address {</a:t>
            </a:r>
          </a:p>
          <a:p>
            <a:r>
              <a:rPr lang="en-US" altLang="ko-KR" b="1" dirty="0" smtClean="0"/>
              <a:t>       </a:t>
            </a:r>
            <a:r>
              <a:rPr lang="en-US" altLang="ko-KR" b="1" dirty="0" err="1" smtClean="0"/>
              <a:t>post_code</a:t>
            </a:r>
            <a:r>
              <a:rPr lang="en-US" altLang="ko-KR" b="1" dirty="0" smtClean="0"/>
              <a:t>: “54869”,</a:t>
            </a:r>
          </a:p>
          <a:p>
            <a:r>
              <a:rPr lang="en-US" altLang="ko-KR" b="1" dirty="0" smtClean="0"/>
              <a:t>       addr1: “</a:t>
            </a:r>
            <a:r>
              <a:rPr lang="ko-KR" altLang="en-US" b="1" dirty="0" smtClean="0"/>
              <a:t>전북 전주시 덕진구 백제대로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 smtClean="0"/>
              <a:t>       addr2: “</a:t>
            </a:r>
            <a:r>
              <a:rPr lang="ko-KR" altLang="en-US" b="1" dirty="0" smtClean="0"/>
              <a:t>전북대학교 창업동아리 </a:t>
            </a:r>
            <a:r>
              <a:rPr lang="ko-KR" altLang="en-US" b="1" dirty="0" err="1" smtClean="0"/>
              <a:t>아늑한집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}</a:t>
            </a:r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소개글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intro_comment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회원레벨 </a:t>
            </a:r>
            <a:r>
              <a:rPr lang="en-US" altLang="ko-KR" b="1" dirty="0" smtClean="0"/>
              <a:t>: level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호텔</a:t>
            </a:r>
            <a:r>
              <a:rPr lang="en-US" altLang="ko-KR" b="1" dirty="0" smtClean="0"/>
              <a:t>(HOTEL), </a:t>
            </a:r>
            <a:r>
              <a:rPr lang="ko-KR" altLang="en-US" b="1" dirty="0" smtClean="0"/>
              <a:t>공인중개사</a:t>
            </a:r>
            <a:r>
              <a:rPr lang="en-US" altLang="ko-KR" b="1" dirty="0" smtClean="0"/>
              <a:t>(ESTATE_AGENT), </a:t>
            </a:r>
            <a:r>
              <a:rPr lang="ko-KR" altLang="en-US" b="1" dirty="0" smtClean="0"/>
              <a:t>건물주</a:t>
            </a:r>
            <a:r>
              <a:rPr lang="en-US" altLang="ko-KR" b="1" dirty="0" smtClean="0"/>
              <a:t>(LANDLORD)</a:t>
            </a:r>
            <a:r>
              <a:rPr lang="ko-KR" altLang="en-US" b="1" dirty="0" smtClean="0"/>
              <a:t>등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회원정보 </a:t>
            </a:r>
            <a:r>
              <a:rPr lang="ko-KR" altLang="en-US" sz="1400" b="1" u="sng" dirty="0" err="1" smtClean="0"/>
              <a:t>수정시</a:t>
            </a:r>
            <a:r>
              <a:rPr lang="ko-KR" altLang="en-US" sz="1400" b="1" u="sng" dirty="0" smtClean="0"/>
              <a:t> </a:t>
            </a:r>
            <a:r>
              <a:rPr lang="en-US" altLang="ko-KR" sz="1400" b="1" u="sng" dirty="0" smtClean="0"/>
              <a:t>&lt;users&gt;</a:t>
            </a:r>
            <a:r>
              <a:rPr lang="ko-KR" altLang="en-US" sz="1400" b="1" u="sng" dirty="0" smtClean="0"/>
              <a:t>와</a:t>
            </a:r>
            <a:r>
              <a:rPr lang="en-US" altLang="ko-KR" sz="1400" b="1" u="sng" dirty="0" smtClean="0"/>
              <a:t>&lt;</a:t>
            </a:r>
            <a:r>
              <a:rPr lang="en-US" altLang="ko-KR" sz="1400" b="1" u="sng" dirty="0" err="1" smtClean="0"/>
              <a:t>user_metas</a:t>
            </a:r>
            <a:r>
              <a:rPr lang="en-US" altLang="ko-KR" sz="1400" b="1" u="sng" dirty="0" smtClean="0"/>
              <a:t>&gt;</a:t>
            </a:r>
          </a:p>
          <a:p>
            <a:r>
              <a:rPr lang="ko-KR" altLang="en-US" sz="1400" b="1" u="sng" dirty="0" err="1" smtClean="0"/>
              <a:t>를</a:t>
            </a:r>
            <a:r>
              <a:rPr lang="ko-KR" altLang="en-US" sz="1400" b="1" u="sng" dirty="0" smtClean="0"/>
              <a:t> </a:t>
            </a:r>
            <a:r>
              <a:rPr lang="ko-KR" altLang="en-US" sz="1400" b="1" u="sng" dirty="0" err="1" smtClean="0"/>
              <a:t>트랜젝션으로</a:t>
            </a:r>
            <a:r>
              <a:rPr lang="ko-KR" altLang="en-US" sz="1400" b="1" u="sng" dirty="0" smtClean="0"/>
              <a:t> 묶어준다</a:t>
            </a:r>
            <a:r>
              <a:rPr lang="en-US" altLang="ko-KR" sz="1400" b="1" u="sng" dirty="0" smtClean="0"/>
              <a:t>.</a:t>
            </a:r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프로필 사진의 경우 이미지 </a:t>
            </a:r>
            <a:r>
              <a:rPr lang="ko-KR" altLang="en-US" sz="1400" b="1" u="sng" dirty="0" err="1" smtClean="0"/>
              <a:t>업로딩</a:t>
            </a:r>
            <a:r>
              <a:rPr lang="ko-KR" altLang="en-US" sz="1400" b="1" u="sng" dirty="0" smtClean="0"/>
              <a:t> 제한을 둔다</a:t>
            </a:r>
            <a:r>
              <a:rPr lang="en-US" altLang="ko-KR" sz="1400" b="1" u="sng" dirty="0" smtClean="0"/>
              <a:t>(</a:t>
            </a:r>
            <a:r>
              <a:rPr lang="ko-KR" altLang="en-US" sz="1400" b="1" u="sng" dirty="0" smtClean="0"/>
              <a:t>향후 </a:t>
            </a:r>
            <a:r>
              <a:rPr lang="en-US" altLang="ko-KR" sz="1400" b="1" u="sng" dirty="0" smtClean="0"/>
              <a:t>crop</a:t>
            </a:r>
            <a:r>
              <a:rPr lang="ko-KR" altLang="en-US" sz="1400" b="1" u="sng" dirty="0" smtClean="0"/>
              <a:t>이나 자동으로 정사각형 </a:t>
            </a:r>
            <a:r>
              <a:rPr lang="en-US" altLang="ko-KR" sz="1400" b="1" u="sng" dirty="0" smtClean="0"/>
              <a:t>&amp; </a:t>
            </a:r>
            <a:r>
              <a:rPr lang="ko-KR" altLang="en-US" sz="1400" b="1" u="sng" dirty="0" err="1" smtClean="0"/>
              <a:t>리사이징</a:t>
            </a:r>
            <a:r>
              <a:rPr lang="ko-KR" altLang="en-US" sz="1400" b="1" u="sng" dirty="0" smtClean="0"/>
              <a:t> 기능 추가</a:t>
            </a:r>
            <a:r>
              <a:rPr lang="en-US" altLang="ko-KR" sz="1400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2948401" y="49354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908524" y="5407272"/>
            <a:ext cx="20797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업종선택은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Select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태그 이용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646331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사업장명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사업자회원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0512" y="3586166"/>
            <a:ext cx="11873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Arial" panose="020B0604020202020204" pitchFamily="34" charset="0"/>
              </a:rPr>
              <a:t>Select </a:t>
            </a:r>
            <a:r>
              <a:rPr lang="en-US" altLang="ko-KR" sz="1100" b="1" dirty="0" smtClean="0">
                <a:latin typeface="Arial" panose="020B0604020202020204" pitchFamily="34" charset="0"/>
              </a:rPr>
              <a:t>Tag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7" idx="3"/>
            <a:endCxn id="19" idx="0"/>
          </p:cNvCxnSpPr>
          <p:nvPr/>
        </p:nvCxnSpPr>
        <p:spPr>
          <a:xfrm>
            <a:off x="5237614" y="3020986"/>
            <a:ext cx="782732" cy="27279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33529" y="3293778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3419" y="3942891"/>
            <a:ext cx="4127207" cy="4479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4580626" y="4166868"/>
            <a:ext cx="715993" cy="6870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202533" y="3946676"/>
            <a:ext cx="1663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우편번호 기능추가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daum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우편번호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API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이용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5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988259" y="877357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1114170" y="1576965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상세보기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메인</a:t>
            </a:r>
            <a:r>
              <a:rPr lang="en-US" altLang="ko-KR" b="1" dirty="0" smtClean="0"/>
              <a:t>] 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045623" y="6662286"/>
            <a:ext cx="6464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12"/>
              </a:rPr>
              <a:t>http://</a:t>
            </a:r>
            <a:r>
              <a:rPr lang="en-US" altLang="ko-KR" b="1" dirty="0" smtClean="0">
                <a:hlinkClick r:id="rId12"/>
              </a:rPr>
              <a:t>zipdoc.co.kr/zws/partner/detail.do?partner_id=32</a:t>
            </a:r>
            <a:endParaRPr lang="en-US" altLang="ko-KR" b="1" dirty="0" smtClean="0"/>
          </a:p>
          <a:p>
            <a:r>
              <a:rPr lang="en-US" altLang="ko-KR" b="1" dirty="0" err="1" smtClean="0"/>
              <a:t>Youtube</a:t>
            </a:r>
            <a:r>
              <a:rPr lang="en-US" altLang="ko-KR" b="1" dirty="0" smtClean="0"/>
              <a:t> - </a:t>
            </a:r>
            <a:r>
              <a:rPr lang="ko-KR" altLang="en-US" b="1" dirty="0" err="1" smtClean="0"/>
              <a:t>내정보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5906" y="2095498"/>
            <a:ext cx="4250006" cy="18074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83058" y="4019811"/>
            <a:ext cx="3589007" cy="11611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45785" y="2715031"/>
            <a:ext cx="1494795" cy="1068582"/>
          </a:xfrm>
          <a:prstGeom prst="rect">
            <a:avLst/>
          </a:prstGeom>
        </p:spPr>
      </p:pic>
      <p:sp>
        <p:nvSpPr>
          <p:cNvPr id="54" name="모서리가 둥근 직사각형 53"/>
          <p:cNvSpPr/>
          <p:nvPr/>
        </p:nvSpPr>
        <p:spPr>
          <a:xfrm>
            <a:off x="866025" y="592630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762829" y="6300325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548701" y="4006845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내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20021" y="4498154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792838" y="532001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915953" y="4987210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1497962" y="5016583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831199" y="476232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2429" y="5025757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1834" y="5025143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2028337" y="496174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1839992" y="5009738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508500" y="4499350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2481317" y="532120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2604432" y="4988406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3186441" y="5017779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519678" y="476351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0908" y="5026953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0313" y="5026339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3716816" y="4962936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3528471" y="5010934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128522" y="4487706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4101339" y="530956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4224454" y="4976762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4806463" y="5006135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4139700" y="475187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30930" y="5015309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50335" y="5014695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5336838" y="4951292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5148493" y="4999290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762829" y="4000258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4396395" y="4091577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1376362" y="2667582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4230176" y="3697296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568189" y="3076213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452204" y="3416326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929211" y="3310677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595611" y="350592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3407266" y="3553923"/>
            <a:ext cx="264935" cy="1798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64541" y="2687685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3377411" y="2942719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4191682" y="3516828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556078" y="3488535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52595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33017" y="155322"/>
            <a:ext cx="456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4" name="모서리가 둥근 직사각형 53"/>
          <p:cNvSpPr/>
          <p:nvPr/>
        </p:nvSpPr>
        <p:spPr>
          <a:xfrm>
            <a:off x="640356" y="5784784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7160" y="615880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5103028" y="4631195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4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32634" y="4027995"/>
            <a:ext cx="896077" cy="752918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813998" y="479003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883706" y="4038918"/>
            <a:ext cx="896077" cy="752918"/>
          </a:xfrm>
          <a:prstGeom prst="rect">
            <a:avLst/>
          </a:prstGeom>
        </p:spPr>
      </p:pic>
      <p:sp>
        <p:nvSpPr>
          <p:cNvPr id="114" name="모서리가 둥근 직사각형 113"/>
          <p:cNvSpPr/>
          <p:nvPr/>
        </p:nvSpPr>
        <p:spPr>
          <a:xfrm>
            <a:off x="1865070" y="480095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08407" y="4047019"/>
            <a:ext cx="896077" cy="752918"/>
          </a:xfrm>
          <a:prstGeom prst="rect">
            <a:avLst/>
          </a:prstGeom>
        </p:spPr>
      </p:pic>
      <p:sp>
        <p:nvSpPr>
          <p:cNvPr id="116" name="모서리가 둥근 직사각형 115"/>
          <p:cNvSpPr/>
          <p:nvPr/>
        </p:nvSpPr>
        <p:spPr>
          <a:xfrm>
            <a:off x="2889771" y="4809054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913664" y="4027995"/>
            <a:ext cx="896077" cy="752918"/>
          </a:xfrm>
          <a:prstGeom prst="rect">
            <a:avLst/>
          </a:prstGeom>
        </p:spPr>
      </p:pic>
      <p:sp>
        <p:nvSpPr>
          <p:cNvPr id="118" name="모서리가 둥근 직사각형 117"/>
          <p:cNvSpPr/>
          <p:nvPr/>
        </p:nvSpPr>
        <p:spPr>
          <a:xfrm>
            <a:off x="3895028" y="479003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sp>
        <p:nvSpPr>
          <p:cNvPr id="119" name="직사각형 118"/>
          <p:cNvSpPr/>
          <p:nvPr/>
        </p:nvSpPr>
        <p:spPr>
          <a:xfrm>
            <a:off x="806018" y="3946877"/>
            <a:ext cx="4080042" cy="12283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0" name="직선 화살표 연결선 119"/>
          <p:cNvCxnSpPr/>
          <p:nvPr/>
        </p:nvCxnSpPr>
        <p:spPr>
          <a:xfrm>
            <a:off x="4885307" y="4580304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5027072" y="449952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구독정보</a:t>
            </a:r>
            <a:endParaRPr lang="ko-KR" altLang="en-US" sz="1200" dirty="0"/>
          </a:p>
        </p:txBody>
      </p:sp>
      <p:sp>
        <p:nvSpPr>
          <p:cNvPr id="122" name="타원 121"/>
          <p:cNvSpPr/>
          <p:nvPr/>
        </p:nvSpPr>
        <p:spPr>
          <a:xfrm>
            <a:off x="815236" y="423748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3" name="타원 122"/>
          <p:cNvSpPr/>
          <p:nvPr/>
        </p:nvSpPr>
        <p:spPr>
          <a:xfrm>
            <a:off x="1881127" y="423748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4" name="타원 123"/>
          <p:cNvSpPr/>
          <p:nvPr/>
        </p:nvSpPr>
        <p:spPr>
          <a:xfrm>
            <a:off x="2908406" y="423733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5" name="타원 124"/>
          <p:cNvSpPr/>
          <p:nvPr/>
        </p:nvSpPr>
        <p:spPr>
          <a:xfrm>
            <a:off x="3937179" y="423733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7" name="직사각형 126"/>
          <p:cNvSpPr/>
          <p:nvPr/>
        </p:nvSpPr>
        <p:spPr>
          <a:xfrm>
            <a:off x="760963" y="4955344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8" name="직사각형 127"/>
          <p:cNvSpPr/>
          <p:nvPr/>
        </p:nvSpPr>
        <p:spPr>
          <a:xfrm>
            <a:off x="1776811" y="4972861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9" name="직사각형 128"/>
          <p:cNvSpPr/>
          <p:nvPr/>
        </p:nvSpPr>
        <p:spPr>
          <a:xfrm>
            <a:off x="2809396" y="4980734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30" name="직사각형 129"/>
          <p:cNvSpPr/>
          <p:nvPr/>
        </p:nvSpPr>
        <p:spPr>
          <a:xfrm>
            <a:off x="3832427" y="4972860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31" name="TextBox 130"/>
          <p:cNvSpPr txBox="1"/>
          <p:nvPr/>
        </p:nvSpPr>
        <p:spPr>
          <a:xfrm>
            <a:off x="453419" y="326870"/>
            <a:ext cx="600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상세보기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구독정보보기</a:t>
            </a:r>
            <a:r>
              <a:rPr lang="en-US" altLang="ko-KR" b="1" dirty="0" smtClean="0"/>
              <a:t>] (</a:t>
            </a:r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74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97086" y="114217"/>
            <a:ext cx="462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4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453419" y="326870"/>
            <a:ext cx="600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상세보기</a:t>
            </a:r>
            <a:r>
              <a:rPr lang="en-US" altLang="ko-KR" b="1" dirty="0" smtClean="0"/>
              <a:t>[</a:t>
            </a:r>
            <a:r>
              <a:rPr lang="ko-KR" altLang="en-US" b="1" dirty="0" err="1" smtClean="0"/>
              <a:t>찜한글보기</a:t>
            </a:r>
            <a:r>
              <a:rPr lang="en-US" altLang="ko-KR" b="1" dirty="0" smtClean="0"/>
              <a:t>] (</a:t>
            </a:r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15799" y="4065441"/>
            <a:ext cx="896077" cy="752918"/>
          </a:xfrm>
          <a:prstGeom prst="rect">
            <a:avLst/>
          </a:prstGeom>
        </p:spPr>
      </p:pic>
      <p:sp>
        <p:nvSpPr>
          <p:cNvPr id="147" name="모서리가 둥근 직사각형 146"/>
          <p:cNvSpPr/>
          <p:nvPr/>
        </p:nvSpPr>
        <p:spPr>
          <a:xfrm>
            <a:off x="797163" y="4827476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/>
              <a:t>title</a:t>
            </a:r>
            <a:endParaRPr lang="ko-KR" altLang="en-US" sz="800" dirty="0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866871" y="4076364"/>
            <a:ext cx="896077" cy="752918"/>
          </a:xfrm>
          <a:prstGeom prst="rect">
            <a:avLst/>
          </a:prstGeom>
        </p:spPr>
      </p:pic>
      <p:sp>
        <p:nvSpPr>
          <p:cNvPr id="149" name="모서리가 둥근 직사각형 148"/>
          <p:cNvSpPr/>
          <p:nvPr/>
        </p:nvSpPr>
        <p:spPr>
          <a:xfrm>
            <a:off x="1848235" y="483839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891572" y="4084465"/>
            <a:ext cx="896077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2872936" y="484650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896829" y="4065441"/>
            <a:ext cx="896077" cy="752918"/>
          </a:xfrm>
          <a:prstGeom prst="rect">
            <a:avLst/>
          </a:prstGeom>
        </p:spPr>
      </p:pic>
      <p:sp>
        <p:nvSpPr>
          <p:cNvPr id="153" name="모서리가 둥근 직사각형 152"/>
          <p:cNvSpPr/>
          <p:nvPr/>
        </p:nvSpPr>
        <p:spPr>
          <a:xfrm>
            <a:off x="3878193" y="4827476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sp>
        <p:nvSpPr>
          <p:cNvPr id="154" name="직사각형 153"/>
          <p:cNvSpPr/>
          <p:nvPr/>
        </p:nvSpPr>
        <p:spPr>
          <a:xfrm>
            <a:off x="789183" y="3984323"/>
            <a:ext cx="4080042" cy="1148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/>
          <p:cNvSpPr/>
          <p:nvPr/>
        </p:nvSpPr>
        <p:spPr>
          <a:xfrm>
            <a:off x="798401" y="427493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56" name="타원 155"/>
          <p:cNvSpPr/>
          <p:nvPr/>
        </p:nvSpPr>
        <p:spPr>
          <a:xfrm>
            <a:off x="1864292" y="427493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57" name="타원 156"/>
          <p:cNvSpPr/>
          <p:nvPr/>
        </p:nvSpPr>
        <p:spPr>
          <a:xfrm>
            <a:off x="2891571" y="427478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58" name="타원 157"/>
          <p:cNvSpPr/>
          <p:nvPr/>
        </p:nvSpPr>
        <p:spPr>
          <a:xfrm>
            <a:off x="3920344" y="427478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cxnSp>
        <p:nvCxnSpPr>
          <p:cNvPr id="159" name="직선 화살표 연결선 158"/>
          <p:cNvCxnSpPr/>
          <p:nvPr/>
        </p:nvCxnSpPr>
        <p:spPr>
          <a:xfrm>
            <a:off x="4851111" y="4566964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>
          <a:xfrm>
            <a:off x="5008395" y="4505447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찜한</a:t>
            </a:r>
            <a:r>
              <a:rPr lang="ko-KR" altLang="en-US" sz="1200" dirty="0" err="1"/>
              <a:t>글</a:t>
            </a:r>
            <a:endParaRPr lang="ko-KR" altLang="en-US" sz="1200" dirty="0"/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661431" y="556556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62" name="모서리가 둥근 직사각형 161"/>
          <p:cNvSpPr/>
          <p:nvPr/>
        </p:nvSpPr>
        <p:spPr>
          <a:xfrm>
            <a:off x="558235" y="5939585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24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 다른 회원정보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421692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1306" y="4815689"/>
            <a:ext cx="3589007" cy="11611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31729" y="6463036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8533" y="6837058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026949" y="4802723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8269" y="5294032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271086" y="611588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394201" y="578308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976210" y="581246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309447" y="555819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0677" y="5821635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082" y="5821021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1506585" y="575761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1318240" y="5805616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986748" y="5295228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1959565" y="611708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2082680" y="5784284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2664689" y="5813657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997926" y="555939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89156" y="5822831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08561" y="5822217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3195064" y="5758814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3006719" y="5806812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606770" y="5283584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3579587" y="610544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3702702" y="5772640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4284711" y="5802013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3617948" y="554775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9178" y="5811187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28583" y="5810573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4815086" y="57471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4626741" y="5795168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241077" y="4796136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502690" y="4872409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36255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10898"/>
            <a:ext cx="468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주소 </a:t>
            </a:r>
            <a:r>
              <a:rPr lang="en-US" altLang="ko-KR" dirty="0" smtClean="0"/>
              <a:t>: 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://www.cozyhouzz.co.kr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541053" y="326870"/>
            <a:ext cx="5539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smtClean="0"/>
              <a:t>개발 우선 순위 지정 </a:t>
            </a:r>
            <a:r>
              <a:rPr lang="en-US" altLang="ko-KR" b="1" dirty="0" smtClean="0"/>
              <a:t>- (1), </a:t>
            </a:r>
            <a:r>
              <a:rPr lang="en-US" altLang="ko-KR" b="1" dirty="0"/>
              <a:t>(</a:t>
            </a:r>
            <a:r>
              <a:rPr lang="en-US" altLang="ko-KR" b="1" dirty="0" smtClean="0"/>
              <a:t>2), (3)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07085"/>
              </p:ext>
            </p:extLst>
          </p:nvPr>
        </p:nvGraphicFramePr>
        <p:xfrm>
          <a:off x="462212" y="1494926"/>
          <a:ext cx="10918802" cy="46430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9717"/>
                <a:gridCol w="8719085"/>
              </a:tblGrid>
              <a:tr h="2840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 smtClean="0"/>
                        <a:t>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상세 기능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로그인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로그아웃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err="1" smtClean="0"/>
                        <a:t>이메일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비밀번호 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회원가입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 탈퇴</a:t>
                      </a:r>
                      <a:r>
                        <a:rPr lang="en-US" altLang="ko-KR" sz="1400" baseline="0" dirty="0" smtClean="0"/>
                        <a:t>(2)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이미지 업로드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이미지 편집</a:t>
                      </a:r>
                      <a:r>
                        <a:rPr lang="en-US" altLang="ko-KR" sz="1400" baseline="0" dirty="0" smtClean="0"/>
                        <a:t>(3, </a:t>
                      </a:r>
                      <a:r>
                        <a:rPr lang="ko-KR" altLang="en-US" sz="1400" baseline="0" dirty="0" smtClean="0"/>
                        <a:t>밝기조절</a:t>
                      </a:r>
                      <a:r>
                        <a:rPr lang="en-US" altLang="ko-KR" sz="1400" baseline="0" dirty="0" smtClean="0"/>
                        <a:t>, HDR), </a:t>
                      </a:r>
                      <a:r>
                        <a:rPr lang="ko-KR" altLang="en-US" sz="1400" baseline="0" dirty="0" smtClean="0"/>
                        <a:t>주소 검색</a:t>
                      </a:r>
                      <a:r>
                        <a:rPr lang="en-US" altLang="ko-KR" sz="1400" baseline="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공유하기</a:t>
                      </a:r>
                      <a:r>
                        <a:rPr lang="en-US" altLang="ko-KR" sz="1400" baseline="0" dirty="0" smtClean="0"/>
                        <a:t>(2)(</a:t>
                      </a:r>
                      <a:r>
                        <a:rPr lang="ko-KR" altLang="en-US" sz="1400" baseline="0" dirty="0" err="1" smtClean="0"/>
                        <a:t>카카오톡</a:t>
                      </a:r>
                      <a:r>
                        <a:rPr lang="en-US" altLang="ko-KR" sz="1400" baseline="0" dirty="0" smtClean="0"/>
                        <a:t>, Facebook, </a:t>
                      </a:r>
                      <a:r>
                        <a:rPr lang="ko-KR" altLang="en-US" sz="1400" baseline="0" dirty="0" err="1" smtClean="0"/>
                        <a:t>인스타그램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라인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밴드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err="1" smtClean="0"/>
                        <a:t>네이버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회원정보 수정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회원정보</a:t>
                      </a:r>
                      <a:r>
                        <a:rPr lang="ko-KR" altLang="en-US" sz="1400" dirty="0" smtClean="0"/>
                        <a:t> 상세보기</a:t>
                      </a:r>
                      <a:r>
                        <a:rPr lang="en-US" altLang="ko-KR" sz="1400" dirty="0" smtClean="0"/>
                        <a:t>(1)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사업주 회원 정보 목록 조회</a:t>
                      </a:r>
                      <a:r>
                        <a:rPr lang="en-US" altLang="ko-KR" sz="1400" baseline="0" dirty="0" smtClean="0"/>
                        <a:t>(1), 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내정보관리</a:t>
                      </a:r>
                      <a:r>
                        <a:rPr lang="en-US" altLang="ko-KR" sz="1400" dirty="0" smtClean="0"/>
                        <a:t>(3)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문의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게시물 </a:t>
                      </a:r>
                      <a:r>
                        <a:rPr lang="ko-KR" altLang="en-US" sz="1400" dirty="0" err="1" smtClean="0"/>
                        <a:t>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찜한</a:t>
                      </a:r>
                      <a:r>
                        <a:rPr lang="ko-KR" altLang="en-US" sz="1400" dirty="0" smtClean="0"/>
                        <a:t> 게시물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찜 게시물 삭제하기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회원 좋아요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답변 보기</a:t>
                      </a:r>
                      <a:r>
                        <a:rPr lang="en-US" altLang="ko-KR" sz="1400" dirty="0" smtClean="0"/>
                        <a:t>, 1:1 </a:t>
                      </a:r>
                      <a:r>
                        <a:rPr lang="ko-KR" altLang="en-US" sz="1400" dirty="0" smtClean="0"/>
                        <a:t>상담하기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최근 본 게시물 조회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최근 본 게시물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게시물 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게시물 목록 조회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상세보기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등록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수정</a:t>
                      </a:r>
                      <a:endParaRPr lang="en-US" altLang="ko-KR" sz="1400" baseline="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게시물 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</a:t>
                      </a:r>
                      <a:r>
                        <a:rPr lang="ko-KR" altLang="en-US" sz="1400" baseline="0" dirty="0" err="1" smtClean="0"/>
                        <a:t>비공감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재등록</a:t>
                      </a:r>
                      <a:r>
                        <a:rPr lang="en-US" altLang="ko-KR" sz="1400" baseline="0" dirty="0" smtClean="0"/>
                        <a:t>(2)  </a:t>
                      </a:r>
                      <a:r>
                        <a:rPr lang="ko-KR" altLang="en-US" sz="1400" dirty="0" err="1" smtClean="0"/>
                        <a:t>댓글보기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댓글입력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삭제</a:t>
                      </a:r>
                      <a:r>
                        <a:rPr lang="en-US" altLang="ko-KR" sz="1400" dirty="0" smtClean="0"/>
                        <a:t>(2)</a:t>
                      </a:r>
                    </a:p>
                  </a:txBody>
                  <a:tcPr/>
                </a:tc>
              </a:tr>
              <a:tr h="6501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방정보관리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방 정보 등록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목록 조회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방 정보 상세보기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수정</a:t>
                      </a:r>
                      <a:r>
                        <a:rPr lang="en-US" altLang="ko-KR" sz="140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방 정보 </a:t>
                      </a:r>
                      <a:r>
                        <a:rPr lang="ko-KR" altLang="en-US" sz="1400" dirty="0" err="1" smtClean="0"/>
                        <a:t>조건별</a:t>
                      </a:r>
                      <a:r>
                        <a:rPr lang="ko-KR" altLang="en-US" sz="1400" dirty="0" smtClean="0"/>
                        <a:t> 검색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전화걸기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err="1" smtClean="0"/>
                        <a:t>문자보내기</a:t>
                      </a:r>
                      <a:r>
                        <a:rPr lang="en-US" altLang="ko-KR" sz="1400" baseline="0" dirty="0" smtClean="0"/>
                        <a:t>(1), 1:1 </a:t>
                      </a:r>
                      <a:r>
                        <a:rPr lang="ko-KR" altLang="en-US" sz="1400" baseline="0" dirty="0" smtClean="0"/>
                        <a:t>상담하기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방 정보 공유하기</a:t>
                      </a:r>
                      <a:r>
                        <a:rPr lang="en-US" altLang="ko-KR" sz="1400" baseline="0" dirty="0" smtClean="0"/>
                        <a:t>(2)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컨설팅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컨설팅 정보 입력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수정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상세보기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삭제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검색</a:t>
                      </a:r>
                      <a:endParaRPr lang="en-US" altLang="ko-KR" sz="140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관리자 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전체 컨설팅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전체 컨설팅 정보 검색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컨설팅 정보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업체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업체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업체 정보 상세 보기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회원 정보 상세보기</a:t>
                      </a:r>
                      <a:r>
                        <a:rPr lang="en-US" altLang="ko-KR" sz="140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서비스 소개</a:t>
                      </a:r>
                      <a:r>
                        <a:rPr lang="en-US" altLang="ko-KR" sz="1400" dirty="0" smtClean="0"/>
                        <a:t>), </a:t>
                      </a:r>
                      <a:r>
                        <a:rPr lang="ko-KR" altLang="en-US" sz="1400" dirty="0" smtClean="0"/>
                        <a:t>상품 소개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자주하는 질문</a:t>
                      </a:r>
                      <a:r>
                        <a:rPr lang="en-US" altLang="ko-KR" sz="1400" dirty="0" smtClean="0"/>
                        <a:t>, Q&amp;A, </a:t>
                      </a:r>
                      <a:r>
                        <a:rPr lang="ko-KR" altLang="en-US" sz="1400" dirty="0" err="1" smtClean="0"/>
                        <a:t>정보취급방침등</a:t>
                      </a:r>
                      <a:endParaRPr lang="en-US" altLang="ko-KR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초기화면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8998" y="1275310"/>
            <a:ext cx="2781300" cy="428625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3223252" y="1310061"/>
            <a:ext cx="5545356" cy="352484"/>
            <a:chOff x="3223252" y="1310061"/>
            <a:chExt cx="5545356" cy="35248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2"/>
            <a:srcRect r="91590" b="-16"/>
            <a:stretch/>
          </p:blipFill>
          <p:spPr>
            <a:xfrm>
              <a:off x="3223252" y="1310061"/>
              <a:ext cx="783484" cy="352484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 rotWithShape="1">
            <a:blip r:embed="rId22"/>
            <a:srcRect l="18745" t="4764" r="30137" b="4268"/>
            <a:stretch/>
          </p:blipFill>
          <p:spPr>
            <a:xfrm>
              <a:off x="4006736" y="1330336"/>
              <a:ext cx="4761872" cy="3205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18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검색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7370" y="1299184"/>
            <a:ext cx="2828925" cy="4038600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9955040" y="5052605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3600055" y="1308607"/>
            <a:ext cx="5545356" cy="352484"/>
            <a:chOff x="3223252" y="1310061"/>
            <a:chExt cx="5545356" cy="352484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22"/>
            <a:srcRect r="91590" b="-16"/>
            <a:stretch/>
          </p:blipFill>
          <p:spPr>
            <a:xfrm>
              <a:off x="3223252" y="1310061"/>
              <a:ext cx="783484" cy="352484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22"/>
            <a:srcRect l="18745" t="4764" r="30137" b="4268"/>
            <a:stretch/>
          </p:blipFill>
          <p:spPr>
            <a:xfrm>
              <a:off x="4006736" y="1330336"/>
              <a:ext cx="4761872" cy="3205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16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929519" y="50447"/>
            <a:ext cx="283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component-radios-switches.html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3" name="직사각형 112"/>
          <p:cNvSpPr/>
          <p:nvPr/>
        </p:nvSpPr>
        <p:spPr>
          <a:xfrm>
            <a:off x="7828741" y="1353997"/>
            <a:ext cx="9038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지도선택시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8998" y="1275310"/>
            <a:ext cx="2781300" cy="4286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03016" y="1649101"/>
            <a:ext cx="1333500" cy="1228725"/>
          </a:xfrm>
          <a:prstGeom prst="rect">
            <a:avLst/>
          </a:prstGeom>
        </p:spPr>
      </p:pic>
      <p:grpSp>
        <p:nvGrpSpPr>
          <p:cNvPr id="95" name="그룹 94"/>
          <p:cNvGrpSpPr/>
          <p:nvPr/>
        </p:nvGrpSpPr>
        <p:grpSpPr>
          <a:xfrm>
            <a:off x="3223252" y="1310061"/>
            <a:ext cx="5545356" cy="352484"/>
            <a:chOff x="3223252" y="1310061"/>
            <a:chExt cx="5545356" cy="352484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23"/>
            <a:srcRect r="91590" b="-16"/>
            <a:stretch/>
          </p:blipFill>
          <p:spPr>
            <a:xfrm>
              <a:off x="3223252" y="1310061"/>
              <a:ext cx="783484" cy="352484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 rotWithShape="1">
            <a:blip r:embed="rId23"/>
            <a:srcRect l="18745" t="4764" r="30137" b="4268"/>
            <a:stretch/>
          </p:blipFill>
          <p:spPr>
            <a:xfrm>
              <a:off x="4006736" y="1330336"/>
              <a:ext cx="4761872" cy="320594"/>
            </a:xfrm>
            <a:prstGeom prst="rect">
              <a:avLst/>
            </a:prstGeom>
          </p:spPr>
        </p:pic>
      </p:grpSp>
      <p:cxnSp>
        <p:nvCxnSpPr>
          <p:cNvPr id="26" name="직선 화살표 연결선 25"/>
          <p:cNvCxnSpPr>
            <a:stCxn id="18" idx="3"/>
          </p:cNvCxnSpPr>
          <p:nvPr/>
        </p:nvCxnSpPr>
        <p:spPr>
          <a:xfrm flipV="1">
            <a:off x="4636516" y="455384"/>
            <a:ext cx="2262774" cy="1808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51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929519" y="50447"/>
            <a:ext cx="283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component-radios-switches.html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8998" y="1275310"/>
            <a:ext cx="2781300" cy="428625"/>
          </a:xfrm>
          <a:prstGeom prst="rect">
            <a:avLst/>
          </a:prstGeom>
        </p:spPr>
      </p:pic>
      <p:grpSp>
        <p:nvGrpSpPr>
          <p:cNvPr id="92" name="그룹 91"/>
          <p:cNvGrpSpPr/>
          <p:nvPr/>
        </p:nvGrpSpPr>
        <p:grpSpPr>
          <a:xfrm>
            <a:off x="3438353" y="1326636"/>
            <a:ext cx="5545356" cy="352484"/>
            <a:chOff x="3223252" y="1310061"/>
            <a:chExt cx="5545356" cy="352484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22"/>
            <a:srcRect r="91590" b="-16"/>
            <a:stretch/>
          </p:blipFill>
          <p:spPr>
            <a:xfrm>
              <a:off x="3223252" y="1310061"/>
              <a:ext cx="783484" cy="352484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22"/>
            <a:srcRect l="18745" t="4764" r="30137" b="4268"/>
            <a:stretch/>
          </p:blipFill>
          <p:spPr>
            <a:xfrm>
              <a:off x="4006736" y="1330336"/>
              <a:ext cx="4761872" cy="320594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03718" y="1683310"/>
            <a:ext cx="1323975" cy="2228850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stCxn id="18" idx="0"/>
          </p:cNvCxnSpPr>
          <p:nvPr/>
        </p:nvCxnSpPr>
        <p:spPr>
          <a:xfrm flipV="1">
            <a:off x="4865706" y="455384"/>
            <a:ext cx="2033584" cy="122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50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929519" y="50447"/>
            <a:ext cx="283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component-range-slider.html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8998" y="1275310"/>
            <a:ext cx="2781300" cy="428625"/>
          </a:xfrm>
          <a:prstGeom prst="rect">
            <a:avLst/>
          </a:prstGeom>
        </p:spPr>
      </p:pic>
      <p:grpSp>
        <p:nvGrpSpPr>
          <p:cNvPr id="92" name="그룹 91"/>
          <p:cNvGrpSpPr/>
          <p:nvPr/>
        </p:nvGrpSpPr>
        <p:grpSpPr>
          <a:xfrm>
            <a:off x="3438353" y="1326636"/>
            <a:ext cx="5545356" cy="352484"/>
            <a:chOff x="3223252" y="1310061"/>
            <a:chExt cx="5545356" cy="352484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22"/>
            <a:srcRect r="91590" b="-16"/>
            <a:stretch/>
          </p:blipFill>
          <p:spPr>
            <a:xfrm>
              <a:off x="3223252" y="1310061"/>
              <a:ext cx="783484" cy="352484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22"/>
            <a:srcRect l="18745" t="4764" r="30137" b="4268"/>
            <a:stretch/>
          </p:blipFill>
          <p:spPr>
            <a:xfrm>
              <a:off x="4006736" y="1330336"/>
              <a:ext cx="4761872" cy="320594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3"/>
          <a:srcRect b="78197"/>
          <a:stretch/>
        </p:blipFill>
        <p:spPr>
          <a:xfrm>
            <a:off x="4954160" y="1667505"/>
            <a:ext cx="2247900" cy="115882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47046" y="2518771"/>
            <a:ext cx="2236589" cy="262356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stCxn id="14" idx="0"/>
          </p:cNvCxnSpPr>
          <p:nvPr/>
        </p:nvCxnSpPr>
        <p:spPr>
          <a:xfrm flipV="1">
            <a:off x="6078110" y="455384"/>
            <a:ext cx="821180" cy="1212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8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929519" y="50447"/>
            <a:ext cx="283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component-range-slider.html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8998" y="1275310"/>
            <a:ext cx="2781300" cy="428625"/>
          </a:xfrm>
          <a:prstGeom prst="rect">
            <a:avLst/>
          </a:prstGeom>
        </p:spPr>
      </p:pic>
      <p:grpSp>
        <p:nvGrpSpPr>
          <p:cNvPr id="92" name="그룹 91"/>
          <p:cNvGrpSpPr/>
          <p:nvPr/>
        </p:nvGrpSpPr>
        <p:grpSpPr>
          <a:xfrm>
            <a:off x="3438353" y="1326636"/>
            <a:ext cx="5545356" cy="352484"/>
            <a:chOff x="3223252" y="1310061"/>
            <a:chExt cx="5545356" cy="352484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22"/>
            <a:srcRect r="91590" b="-16"/>
            <a:stretch/>
          </p:blipFill>
          <p:spPr>
            <a:xfrm>
              <a:off x="3223252" y="1310061"/>
              <a:ext cx="783484" cy="352484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22"/>
            <a:srcRect l="18745" t="4764" r="30137" b="4268"/>
            <a:stretch/>
          </p:blipFill>
          <p:spPr>
            <a:xfrm>
              <a:off x="4006736" y="1330336"/>
              <a:ext cx="4761872" cy="320594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95034" y="2447970"/>
            <a:ext cx="2236589" cy="262356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stCxn id="15" idx="0"/>
          </p:cNvCxnSpPr>
          <p:nvPr/>
        </p:nvCxnSpPr>
        <p:spPr>
          <a:xfrm flipV="1">
            <a:off x="7717198" y="633455"/>
            <a:ext cx="556139" cy="1070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2773" y="1704021"/>
            <a:ext cx="22288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9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36276" y="50447"/>
            <a:ext cx="422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component-radios-switches.html</a:t>
            </a:r>
          </a:p>
          <a:p>
            <a:r>
              <a:rPr lang="en-US" altLang="ko-KR" dirty="0" smtClean="0"/>
              <a:t>- Checkbox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8998" y="1275310"/>
            <a:ext cx="2781300" cy="428625"/>
          </a:xfrm>
          <a:prstGeom prst="rect">
            <a:avLst/>
          </a:prstGeom>
        </p:spPr>
      </p:pic>
      <p:grpSp>
        <p:nvGrpSpPr>
          <p:cNvPr id="92" name="그룹 91"/>
          <p:cNvGrpSpPr/>
          <p:nvPr/>
        </p:nvGrpSpPr>
        <p:grpSpPr>
          <a:xfrm>
            <a:off x="3438353" y="1326636"/>
            <a:ext cx="5545356" cy="352484"/>
            <a:chOff x="3223252" y="1310061"/>
            <a:chExt cx="5545356" cy="352484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22"/>
            <a:srcRect r="91590" b="-16"/>
            <a:stretch/>
          </p:blipFill>
          <p:spPr>
            <a:xfrm>
              <a:off x="3223252" y="1310061"/>
              <a:ext cx="783484" cy="352484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22"/>
            <a:srcRect l="18745" t="4764" r="30137" b="4268"/>
            <a:stretch/>
          </p:blipFill>
          <p:spPr>
            <a:xfrm>
              <a:off x="4006736" y="1330336"/>
              <a:ext cx="4761872" cy="320594"/>
            </a:xfrm>
            <a:prstGeom prst="rect">
              <a:avLst/>
            </a:prstGeom>
          </p:spPr>
        </p:pic>
      </p:grpSp>
      <p:cxnSp>
        <p:nvCxnSpPr>
          <p:cNvPr id="26" name="직선 화살표 연결선 25"/>
          <p:cNvCxnSpPr>
            <a:endCxn id="27" idx="2"/>
          </p:cNvCxnSpPr>
          <p:nvPr/>
        </p:nvCxnSpPr>
        <p:spPr>
          <a:xfrm flipH="1" flipV="1">
            <a:off x="7651094" y="696778"/>
            <a:ext cx="1030736" cy="98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3"/>
          <a:srcRect b="28594"/>
          <a:stretch/>
        </p:blipFill>
        <p:spPr>
          <a:xfrm>
            <a:off x="8103318" y="1679120"/>
            <a:ext cx="1333500" cy="269337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101706" y="2079532"/>
            <a:ext cx="1322424" cy="28931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 smtClean="0"/>
              <a:t>단기계약가능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주차가능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엘리베이터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---------------</a:t>
            </a:r>
          </a:p>
          <a:p>
            <a:r>
              <a:rPr lang="ko-KR" altLang="en-US" sz="1400" b="1" dirty="0" smtClean="0"/>
              <a:t>심야전기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도시가스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---------------</a:t>
            </a:r>
          </a:p>
          <a:p>
            <a:r>
              <a:rPr lang="ko-KR" altLang="en-US" sz="1400" b="1" dirty="0" smtClean="0"/>
              <a:t>지하</a:t>
            </a:r>
            <a:endParaRPr lang="en-US" altLang="ko-KR" sz="1400" b="1" dirty="0" smtClean="0"/>
          </a:p>
          <a:p>
            <a:r>
              <a:rPr lang="ko-KR" altLang="en-US" sz="1400" b="1" dirty="0" err="1" smtClean="0"/>
              <a:t>반지하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1</a:t>
            </a:r>
            <a:r>
              <a:rPr lang="ko-KR" altLang="en-US" sz="1400" b="1" dirty="0" smtClean="0"/>
              <a:t>층</a:t>
            </a:r>
            <a:r>
              <a:rPr lang="en-US" altLang="ko-KR" sz="1400" b="1" dirty="0" smtClean="0"/>
              <a:t>~3</a:t>
            </a:r>
            <a:r>
              <a:rPr lang="ko-KR" altLang="en-US" sz="1400" b="1" dirty="0" smtClean="0"/>
              <a:t>층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4</a:t>
            </a:r>
            <a:r>
              <a:rPr lang="ko-KR" altLang="en-US" sz="1400" b="1" dirty="0" smtClean="0"/>
              <a:t>층</a:t>
            </a:r>
            <a:r>
              <a:rPr lang="en-US" altLang="ko-KR" sz="1400" b="1" dirty="0" smtClean="0"/>
              <a:t>~6</a:t>
            </a:r>
            <a:r>
              <a:rPr lang="ko-KR" altLang="en-US" sz="1400" b="1" dirty="0" smtClean="0"/>
              <a:t>층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7</a:t>
            </a:r>
            <a:r>
              <a:rPr lang="ko-KR" altLang="en-US" sz="1400" b="1" dirty="0" smtClean="0"/>
              <a:t>층 이상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옥탑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4337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48690"/>
            <a:ext cx="106182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검색기능 </a:t>
            </a:r>
            <a:r>
              <a:rPr lang="ko-KR" altLang="en-US" b="1" dirty="0" err="1" smtClean="0"/>
              <a:t>구현시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Google Geocoding API</a:t>
            </a:r>
            <a:r>
              <a:rPr lang="ko-KR" altLang="en-US" b="1" dirty="0" smtClean="0"/>
              <a:t>를 이용한 지도</a:t>
            </a:r>
            <a:r>
              <a:rPr lang="en-US" altLang="ko-KR" b="1" dirty="0" smtClean="0"/>
              <a:t>-&gt;</a:t>
            </a:r>
            <a:r>
              <a:rPr lang="ko-KR" altLang="en-US" b="1" dirty="0" smtClean="0"/>
              <a:t>좌표 변환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검색언어적용</a:t>
            </a:r>
            <a:r>
              <a:rPr lang="en-US" altLang="ko-KR" b="1" dirty="0" smtClean="0"/>
              <a:t>(language)</a:t>
            </a:r>
          </a:p>
          <a:p>
            <a:r>
              <a:rPr lang="en-US" altLang="ko-KR" b="1" dirty="0"/>
              <a:t>(</a:t>
            </a:r>
            <a:r>
              <a:rPr lang="en-US" altLang="ko-KR" b="1" dirty="0">
                <a:hlinkClick r:id="rId2"/>
              </a:rPr>
              <a:t>http://maps.googleapis.com/maps/api/geocode/json?address=%</a:t>
            </a:r>
            <a:r>
              <a:rPr lang="en-US" altLang="ko-KR" b="1" dirty="0" smtClean="0">
                <a:hlinkClick r:id="rId2"/>
              </a:rPr>
              <a:t>EB%8D%95%EC%A7%84%EA%B5%AC%20%EB%A7%A4%EB%B4%894%EA%B8%B8&amp;language=ch&amp;sensor=false</a:t>
            </a:r>
            <a:endParaRPr lang="en-US" altLang="ko-KR" b="1" dirty="0" smtClean="0"/>
          </a:p>
          <a:p>
            <a:r>
              <a:rPr lang="en-US" altLang="ko-KR" b="1" dirty="0"/>
              <a:t>https://developers.google.com/maps/documentation/geocoding/intro?hl=ko)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마커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클러스터링을</a:t>
            </a:r>
            <a:r>
              <a:rPr lang="ko-KR" altLang="en-US" b="1" dirty="0" smtClean="0"/>
              <a:t> 이용</a:t>
            </a:r>
            <a:r>
              <a:rPr lang="en-US" altLang="ko-KR" b="1" dirty="0"/>
              <a:t>(https://</a:t>
            </a:r>
            <a:r>
              <a:rPr lang="en-US" altLang="ko-KR" b="1" dirty="0" smtClean="0"/>
              <a:t>developers.google.com/maps/documentation/javascript/marker-clustering)</a:t>
            </a:r>
            <a:endParaRPr lang="en-US" altLang="ko-KR" b="1" dirty="0"/>
          </a:p>
          <a:p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u="sng" dirty="0" smtClean="0"/>
              <a:t>language</a:t>
            </a:r>
            <a:r>
              <a:rPr lang="ko-KR" altLang="en-US" b="1" u="sng" dirty="0" smtClean="0"/>
              <a:t>의 경우 기본적으로 </a:t>
            </a:r>
            <a:r>
              <a:rPr lang="en-US" altLang="ko-KR" b="1" u="sng" dirty="0" smtClean="0"/>
              <a:t>“</a:t>
            </a:r>
            <a:r>
              <a:rPr lang="en-US" altLang="ko-KR" b="1" u="sng" dirty="0" err="1" smtClean="0"/>
              <a:t>ko</a:t>
            </a:r>
            <a:r>
              <a:rPr lang="en-US" altLang="ko-KR" b="1" u="sng" dirty="0" smtClean="0"/>
              <a:t>”</a:t>
            </a:r>
            <a:r>
              <a:rPr lang="ko-KR" altLang="en-US" b="1" u="sng" dirty="0" smtClean="0"/>
              <a:t>를 기준으로 하고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유동적으로 다른 언어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)</a:t>
            </a:r>
            <a:r>
              <a:rPr lang="ko-KR" altLang="en-US" b="1" u="sng" dirty="0" smtClean="0"/>
              <a:t>로 변경할 수 있도록 개발 필요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자동완성 기능 구현하기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(</a:t>
            </a:r>
            <a:r>
              <a:rPr lang="en-US" altLang="ko-KR" b="1" dirty="0" smtClean="0"/>
              <a:t>canvas/component-</a:t>
            </a:r>
            <a:r>
              <a:rPr lang="en-US" altLang="ko-KR" b="1" dirty="0" err="1" smtClean="0"/>
              <a:t>typeahead.php</a:t>
            </a:r>
            <a:r>
              <a:rPr lang="en-US" altLang="ko-KR" b="1" dirty="0" smtClean="0"/>
              <a:t>, </a:t>
            </a:r>
            <a:r>
              <a:rPr lang="en-US" altLang="ko-KR" b="1" dirty="0" smtClean="0">
                <a:hlinkClick r:id="rId3"/>
              </a:rPr>
              <a:t>https://twitter.github.io/typeahead.js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err="1" smtClean="0"/>
              <a:t>페이지네이션</a:t>
            </a:r>
            <a:r>
              <a:rPr lang="en-US" altLang="ko-KR" b="1" u="sng" dirty="0"/>
              <a:t>/</a:t>
            </a:r>
            <a:r>
              <a:rPr lang="ko-KR" altLang="en-US" b="1" u="sng" dirty="0" smtClean="0"/>
              <a:t>필터기능 구현하기</a:t>
            </a:r>
            <a:endParaRPr lang="en-US" altLang="ko-KR" b="1" u="sng" dirty="0" smtClean="0"/>
          </a:p>
          <a:p>
            <a:r>
              <a:rPr lang="en-US" altLang="ko-KR" b="1" u="sng" dirty="0"/>
              <a:t>(</a:t>
            </a:r>
            <a:r>
              <a:rPr lang="en-US" altLang="ko-KR" b="1" u="sng" dirty="0">
                <a:hlinkClick r:id="rId4"/>
              </a:rPr>
              <a:t>https://esimakin.github.io/twbs-pagination</a:t>
            </a:r>
            <a:r>
              <a:rPr lang="en-US" altLang="ko-KR" b="1" u="sng" dirty="0" smtClean="0">
                <a:hlinkClick r:id="rId4"/>
              </a:rPr>
              <a:t>/</a:t>
            </a:r>
            <a:r>
              <a:rPr lang="en-US" altLang="ko-KR" b="1" u="sng" dirty="0"/>
              <a:t>, http://listjs.com/)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r>
              <a:rPr lang="en-US" altLang="ko-KR" b="1" u="sng" dirty="0" smtClean="0"/>
              <a:t>※ </a:t>
            </a:r>
            <a:r>
              <a:rPr lang="ko-KR" altLang="en-US" b="1" u="sng" dirty="0" smtClean="0"/>
              <a:t>직방의 경우 모든 축척범위</a:t>
            </a:r>
            <a:r>
              <a:rPr lang="en-US" altLang="ko-KR" b="1" u="sng" dirty="0" smtClean="0"/>
              <a:t>(128km)</a:t>
            </a:r>
            <a:r>
              <a:rPr lang="ko-KR" altLang="en-US" b="1" u="sng" dirty="0" smtClean="0"/>
              <a:t>를 허용하기 때문에 </a:t>
            </a:r>
            <a:r>
              <a:rPr lang="ko-KR" altLang="en-US" b="1" u="sng" dirty="0" err="1" smtClean="0"/>
              <a:t>검색시</a:t>
            </a:r>
            <a:r>
              <a:rPr lang="ko-KR" altLang="en-US" b="1" u="sng" dirty="0" smtClean="0"/>
              <a:t> 부하</a:t>
            </a:r>
            <a:r>
              <a:rPr lang="en-US" altLang="ko-KR" b="1" u="sng" dirty="0" smtClean="0"/>
              <a:t>&amp;</a:t>
            </a:r>
            <a:r>
              <a:rPr lang="ko-KR" altLang="en-US" b="1" u="sng" dirty="0" smtClean="0"/>
              <a:t>로딩지연이 발생하지만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다방의 경우 축척범위 </a:t>
            </a:r>
            <a:r>
              <a:rPr lang="en-US" altLang="ko-KR" b="1" u="sng" dirty="0" smtClean="0"/>
              <a:t>10km</a:t>
            </a:r>
            <a:r>
              <a:rPr lang="ko-KR" altLang="en-US" b="1" u="sng" dirty="0" smtClean="0"/>
              <a:t>까지만 허용하고</a:t>
            </a:r>
            <a:r>
              <a:rPr lang="en-US" altLang="ko-KR" b="1" u="sng" dirty="0" smtClean="0"/>
              <a:t>, map</a:t>
            </a:r>
            <a:r>
              <a:rPr lang="ko-KR" altLang="en-US" b="1" u="sng" dirty="0" smtClean="0"/>
              <a:t>상 검색은 </a:t>
            </a:r>
            <a:r>
              <a:rPr lang="en-US" altLang="ko-KR" b="1" u="sng" dirty="0" smtClean="0"/>
              <a:t>2km</a:t>
            </a:r>
            <a:r>
              <a:rPr lang="ko-KR" altLang="en-US" b="1" u="sng" dirty="0" smtClean="0"/>
              <a:t>만 허용하기 때문에 상대적으로 부하가 적게 발생하는 장점이 있음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368254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092365"/>
            <a:ext cx="106182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Google Geocoding API</a:t>
            </a:r>
            <a:r>
              <a:rPr lang="ko-KR" altLang="en-US" b="1" dirty="0"/>
              <a:t>를 이용한 지도</a:t>
            </a:r>
            <a:r>
              <a:rPr lang="en-US" altLang="ko-KR" b="1" dirty="0"/>
              <a:t>-&gt;</a:t>
            </a:r>
            <a:r>
              <a:rPr lang="ko-KR" altLang="en-US" b="1" dirty="0"/>
              <a:t>좌표 </a:t>
            </a:r>
            <a:r>
              <a:rPr lang="ko-KR" altLang="en-US" b="1" dirty="0" smtClean="0"/>
              <a:t>변환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smtClean="0"/>
              <a:t>지도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기준 검색의 경우</a:t>
            </a:r>
            <a:r>
              <a:rPr lang="en-US" altLang="ko-KR" b="1" dirty="0" smtClean="0"/>
              <a:t>(1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</a:p>
          <a:p>
            <a:r>
              <a:rPr lang="ko-KR" altLang="en-US" b="1" dirty="0" smtClean="0"/>
              <a:t> </a:t>
            </a:r>
            <a:r>
              <a:rPr lang="en-US" altLang="ko-KR" b="1" dirty="0" smtClean="0"/>
              <a:t>map viewport</a:t>
            </a:r>
            <a:r>
              <a:rPr lang="ko-KR" altLang="en-US" b="1" dirty="0" smtClean="0"/>
              <a:t>에 대한 </a:t>
            </a:r>
            <a:r>
              <a:rPr lang="en-US" altLang="ko-KR" dirty="0" err="1" smtClean="0">
                <a:hlinkClick r:id="rId2"/>
              </a:rPr>
              <a:t>LatLngBounds</a:t>
            </a:r>
            <a:r>
              <a:rPr lang="ko-KR" altLang="en-US" dirty="0" smtClean="0"/>
              <a:t>를 계산하여 좌표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/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범위로 하는 검색질의를 생성하는 것이 좋을 것 같음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smtClean="0"/>
              <a:t>조건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기준 검색의 경우</a:t>
            </a:r>
            <a:r>
              <a:rPr lang="en-US" altLang="ko-KR" b="1" dirty="0" smtClean="0"/>
              <a:t>(1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Best Solution : </a:t>
            </a:r>
            <a:r>
              <a:rPr lang="en-US" altLang="ko-KR" b="1" dirty="0" err="1" smtClean="0"/>
              <a:t>LatLagBounds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계산을 통한 좌표기준 범위 검색 후 조회된 데이터에 대한 필터 검색 실시</a:t>
            </a:r>
            <a:endParaRPr lang="en-US" altLang="ko-KR" b="1" dirty="0"/>
          </a:p>
          <a:p>
            <a:r>
              <a:rPr lang="en-US" altLang="ko-KR" b="1" strike="sngStrike" dirty="0" smtClean="0"/>
              <a:t>Easy Solution : Request Query </a:t>
            </a:r>
            <a:r>
              <a:rPr lang="ko-KR" altLang="en-US" b="1" strike="sngStrike" dirty="0" err="1" smtClean="0"/>
              <a:t>셋팅을</a:t>
            </a:r>
            <a:r>
              <a:rPr lang="ko-KR" altLang="en-US" b="1" strike="sngStrike" dirty="0" smtClean="0"/>
              <a:t> 통한 범위</a:t>
            </a:r>
            <a:r>
              <a:rPr lang="en-US" altLang="ko-KR" b="1" strike="sngStrike" dirty="0" smtClean="0"/>
              <a:t>&amp;</a:t>
            </a:r>
            <a:r>
              <a:rPr lang="ko-KR" altLang="en-US" b="1" strike="sngStrike" dirty="0" smtClean="0"/>
              <a:t>필터 검색 실시</a:t>
            </a:r>
            <a:endParaRPr lang="en-US" altLang="ko-KR" b="1" strike="sngStrike" dirty="0" smtClean="0"/>
          </a:p>
          <a:p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err="1" smtClean="0"/>
              <a:t>검색창</a:t>
            </a:r>
            <a:r>
              <a:rPr lang="en-US" altLang="ko-KR" b="1" dirty="0" smtClean="0"/>
              <a:t>”</a:t>
            </a:r>
            <a:r>
              <a:rPr lang="ko-KR" altLang="en-US" b="1" dirty="0"/>
              <a:t>기준 검색의 </a:t>
            </a:r>
            <a:r>
              <a:rPr lang="ko-KR" altLang="en-US" b="1" dirty="0" smtClean="0"/>
              <a:t>경우</a:t>
            </a:r>
            <a:r>
              <a:rPr lang="en-US" altLang="ko-KR" b="1" dirty="0" smtClean="0"/>
              <a:t>(2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r>
              <a:rPr lang="en-US" altLang="ko-KR" b="1" dirty="0" smtClean="0"/>
              <a:t>Google geocoding, typeahead.js</a:t>
            </a:r>
            <a:r>
              <a:rPr lang="ko-KR" altLang="en-US" b="1" dirty="0" smtClean="0"/>
              <a:t>을 이용함</a:t>
            </a:r>
            <a:r>
              <a:rPr lang="en-US" altLang="ko-KR" b="1" dirty="0" smtClean="0"/>
              <a:t>. (</a:t>
            </a:r>
            <a:r>
              <a:rPr lang="ko-KR" altLang="en-US" b="1" dirty="0" smtClean="0"/>
              <a:t>서버부하방지를 위해서 단어단위로 검색하되 </a:t>
            </a:r>
            <a:r>
              <a:rPr lang="en-US" altLang="ko-KR" b="1" dirty="0" err="1" smtClean="0"/>
              <a:t>keyup</a:t>
            </a:r>
            <a:r>
              <a:rPr lang="ko-KR" altLang="en-US" b="1" dirty="0" err="1" smtClean="0"/>
              <a:t>입력후</a:t>
            </a:r>
            <a:r>
              <a:rPr lang="ko-KR" altLang="en-US" b="1" dirty="0" smtClean="0"/>
              <a:t> 약 </a:t>
            </a:r>
            <a:r>
              <a:rPr lang="en-US" altLang="ko-KR" b="1" dirty="0" smtClean="0"/>
              <a:t>1.5~2</a:t>
            </a:r>
            <a:r>
              <a:rPr lang="ko-KR" altLang="en-US" b="1" dirty="0" smtClean="0"/>
              <a:t>초 이후에 검색이 되게 하기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(“</a:t>
            </a:r>
            <a:r>
              <a:rPr lang="en-US" altLang="ko-KR" b="1" dirty="0"/>
              <a:t>room” </a:t>
            </a:r>
            <a:r>
              <a:rPr lang="ko-KR" altLang="en-US" b="1" dirty="0"/>
              <a:t>테이블 대상 주소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u="sng" dirty="0" smtClean="0"/>
              <a:t>※ </a:t>
            </a:r>
            <a:r>
              <a:rPr lang="ko-KR" altLang="en-US" b="1" u="sng" dirty="0" smtClean="0"/>
              <a:t>추천 해결 방법</a:t>
            </a:r>
            <a:endParaRPr lang="en-US" altLang="ko-KR" b="1" dirty="0"/>
          </a:p>
          <a:p>
            <a:r>
              <a:rPr lang="en-US" altLang="ko-KR" b="1" u="sng" dirty="0" smtClean="0"/>
              <a:t>1. </a:t>
            </a:r>
            <a:r>
              <a:rPr lang="ko-KR" altLang="en-US" b="1" u="sng" dirty="0" smtClean="0"/>
              <a:t>초기에는 </a:t>
            </a:r>
            <a:r>
              <a:rPr lang="ko-KR" altLang="en-US" b="1" u="sng" dirty="0"/>
              <a:t>데이터가 별로 안되니까 일단 </a:t>
            </a:r>
            <a:r>
              <a:rPr lang="ko-KR" altLang="en-US" b="1" u="sng" dirty="0" smtClean="0"/>
              <a:t>모든 범위에 대해서 로딩 </a:t>
            </a:r>
            <a:r>
              <a:rPr lang="en-US" altLang="ko-KR" b="1" u="sng" dirty="0" smtClean="0"/>
              <a:t>-&gt;</a:t>
            </a:r>
            <a:r>
              <a:rPr lang="ko-KR" altLang="en-US" b="1" u="sng" dirty="0" smtClean="0"/>
              <a:t> 필터 적용</a:t>
            </a:r>
            <a:endParaRPr lang="en-US" altLang="ko-KR" b="1" u="sng" dirty="0" smtClean="0"/>
          </a:p>
          <a:p>
            <a:r>
              <a:rPr lang="en-US" altLang="ko-KR" b="1" u="sng" dirty="0" smtClean="0"/>
              <a:t>2. </a:t>
            </a:r>
            <a:r>
              <a:rPr lang="ko-KR" altLang="en-US" b="1" u="sng" dirty="0" smtClean="0"/>
              <a:t>향후에는 </a:t>
            </a:r>
            <a:r>
              <a:rPr lang="en-US" altLang="ko-KR" b="1" u="sng" dirty="0"/>
              <a:t>map event </a:t>
            </a:r>
            <a:r>
              <a:rPr lang="ko-KR" altLang="en-US" b="1" u="sng" dirty="0"/>
              <a:t>발생시 </a:t>
            </a:r>
            <a:r>
              <a:rPr lang="en-US" altLang="ko-KR" b="1" u="sng" dirty="0"/>
              <a:t>bound</a:t>
            </a:r>
            <a:r>
              <a:rPr lang="ko-KR" altLang="en-US" b="1" u="sng" dirty="0"/>
              <a:t>된 </a:t>
            </a:r>
            <a:r>
              <a:rPr lang="en-US" altLang="ko-KR" b="1" u="sng" dirty="0"/>
              <a:t>map</a:t>
            </a:r>
            <a:r>
              <a:rPr lang="ko-KR" altLang="en-US" b="1" u="sng" dirty="0"/>
              <a:t>의 범위에 따라서 </a:t>
            </a:r>
            <a:r>
              <a:rPr lang="ko-KR" altLang="en-US" b="1" u="sng" dirty="0" smtClean="0"/>
              <a:t>검색 </a:t>
            </a:r>
            <a:r>
              <a:rPr lang="en-US" altLang="ko-KR" b="1" u="sng" dirty="0" smtClean="0"/>
              <a:t>-&gt; “</a:t>
            </a:r>
            <a:r>
              <a:rPr lang="ko-KR" altLang="en-US" b="1" u="sng" dirty="0" smtClean="0"/>
              <a:t>조건</a:t>
            </a:r>
            <a:r>
              <a:rPr lang="en-US" altLang="ko-KR" b="1" u="sng" dirty="0" smtClean="0"/>
              <a:t>＂</a:t>
            </a:r>
            <a:r>
              <a:rPr lang="ko-KR" altLang="en-US" b="1" u="sng" dirty="0" smtClean="0"/>
              <a:t>필터 적용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159288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Browser"/>
          <p:cNvGrpSpPr/>
          <p:nvPr>
            <p:custDataLst>
              <p:tags r:id="rId1"/>
            </p:custDataLst>
          </p:nvPr>
        </p:nvGrpSpPr>
        <p:grpSpPr>
          <a:xfrm>
            <a:off x="437310" y="696202"/>
            <a:ext cx="4927471" cy="7003921"/>
            <a:chOff x="595684" y="1261241"/>
            <a:chExt cx="6668461" cy="4352545"/>
          </a:xfrm>
        </p:grpSpPr>
        <p:sp>
          <p:nvSpPr>
            <p:cNvPr id="93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9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00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1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3" name="직사각형 102"/>
          <p:cNvSpPr/>
          <p:nvPr/>
        </p:nvSpPr>
        <p:spPr>
          <a:xfrm>
            <a:off x="710871" y="2431533"/>
            <a:ext cx="4422371" cy="85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공통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Vr</a:t>
            </a:r>
            <a:r>
              <a:rPr lang="en-US" altLang="ko-KR" dirty="0" smtClean="0"/>
              <a:t> Viewer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699148" y="1673436"/>
            <a:ext cx="2873016" cy="244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06" name="직사각형 105"/>
          <p:cNvSpPr/>
          <p:nvPr/>
        </p:nvSpPr>
        <p:spPr>
          <a:xfrm>
            <a:off x="709241" y="4715126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2966453" y="4715126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108" name="직사각형 107"/>
          <p:cNvSpPr/>
          <p:nvPr/>
        </p:nvSpPr>
        <p:spPr>
          <a:xfrm>
            <a:off x="699147" y="5752932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추가 설명 </a:t>
            </a:r>
            <a:r>
              <a:rPr lang="en-US" altLang="ko-KR" dirty="0" smtClean="0"/>
              <a:t>(HTML Text)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710873" y="2115527"/>
            <a:ext cx="3376096" cy="277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10" name="직사각형 109"/>
          <p:cNvSpPr/>
          <p:nvPr/>
        </p:nvSpPr>
        <p:spPr>
          <a:xfrm>
            <a:off x="703900" y="6767425"/>
            <a:ext cx="154369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전화걸기</a:t>
            </a:r>
            <a:endParaRPr lang="en-US" altLang="ko-KR" dirty="0" smtClean="0"/>
          </a:p>
        </p:txBody>
      </p:sp>
      <p:sp>
        <p:nvSpPr>
          <p:cNvPr id="111" name="직사각형 110"/>
          <p:cNvSpPr/>
          <p:nvPr/>
        </p:nvSpPr>
        <p:spPr>
          <a:xfrm>
            <a:off x="3572163" y="6778738"/>
            <a:ext cx="154935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1:1 </a:t>
            </a:r>
            <a:r>
              <a:rPr lang="ko-KR" altLang="en-US" dirty="0" smtClean="0"/>
              <a:t>상담하기</a:t>
            </a:r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3588274" y="1684318"/>
            <a:ext cx="1526611" cy="28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조회수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등록일자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200528" y="2088730"/>
            <a:ext cx="93271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찜하기</a:t>
            </a:r>
            <a:endParaRPr lang="ko-KR" altLang="en-US" dirty="0"/>
          </a:p>
        </p:txBody>
      </p:sp>
      <p:sp>
        <p:nvSpPr>
          <p:cNvPr id="114" name="직사각형 113"/>
          <p:cNvSpPr/>
          <p:nvPr/>
        </p:nvSpPr>
        <p:spPr>
          <a:xfrm>
            <a:off x="2385729" y="6767425"/>
            <a:ext cx="1072871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문자보내기</a:t>
            </a:r>
            <a:endParaRPr lang="ko-KR" altLang="en-US" sz="1400" dirty="0"/>
          </a:p>
        </p:txBody>
      </p:sp>
      <p:sp>
        <p:nvSpPr>
          <p:cNvPr id="115" name="직사각형 114"/>
          <p:cNvSpPr/>
          <p:nvPr/>
        </p:nvSpPr>
        <p:spPr>
          <a:xfrm>
            <a:off x="715314" y="4298147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16" name="직사각형 115"/>
          <p:cNvSpPr/>
          <p:nvPr/>
        </p:nvSpPr>
        <p:spPr>
          <a:xfrm>
            <a:off x="710870" y="3350558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슬라이드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1(1)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5973894" y="6146961"/>
            <a:ext cx="588179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버전의 경우 </a:t>
            </a:r>
            <a:r>
              <a:rPr lang="en-US" altLang="ko-KR" sz="1400" b="1" dirty="0" smtClean="0"/>
              <a:t>VR</a:t>
            </a:r>
            <a:r>
              <a:rPr lang="ko-KR" altLang="en-US" sz="1400" b="1" dirty="0" smtClean="0"/>
              <a:t>사진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이미지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일반 </a:t>
            </a:r>
            <a:r>
              <a:rPr lang="en-US" altLang="ko-KR" sz="1400" b="1" dirty="0" smtClean="0"/>
              <a:t>text</a:t>
            </a:r>
            <a:r>
              <a:rPr lang="ko-KR" altLang="en-US" sz="1400" b="1" dirty="0" smtClean="0"/>
              <a:t>만 오기 때문에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주요 사진은 슬라이드 형태로 보여주고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나머지 이미지는 </a:t>
            </a:r>
            <a:r>
              <a:rPr lang="en-US" altLang="ko-KR" sz="1400" b="1" dirty="0" smtClean="0"/>
              <a:t>HTML Text </a:t>
            </a:r>
            <a:r>
              <a:rPr lang="ko-KR" altLang="en-US" sz="1400" b="1" dirty="0" smtClean="0"/>
              <a:t>형식으로 </a:t>
            </a:r>
            <a:r>
              <a:rPr lang="ko-KR" altLang="en-US" sz="1400" b="1" dirty="0" err="1" smtClean="0"/>
              <a:t>업로드한다</a:t>
            </a:r>
            <a:r>
              <a:rPr lang="en-US" altLang="ko-KR" sz="1400" b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연락처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전화걸기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문자보내기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등은 가상번호를 연결해서 본 서비스를 보고 연락을 건 것을 알 수 있도록 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726458" y="567791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8983670" y="567791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6732531" y="150812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6705983" y="1901114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6716221" y="4318751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7" name="직사각형 86"/>
          <p:cNvSpPr/>
          <p:nvPr/>
        </p:nvSpPr>
        <p:spPr>
          <a:xfrm>
            <a:off x="675129" y="4296416"/>
            <a:ext cx="4518955" cy="15026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직선 화살표 연결선 87"/>
          <p:cNvCxnSpPr>
            <a:stCxn id="87" idx="3"/>
            <a:endCxn id="52" idx="1"/>
          </p:cNvCxnSpPr>
          <p:nvPr/>
        </p:nvCxnSpPr>
        <p:spPr>
          <a:xfrm flipV="1">
            <a:off x="5194084" y="1133572"/>
            <a:ext cx="1532374" cy="391415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87" idx="3"/>
          </p:cNvCxnSpPr>
          <p:nvPr/>
        </p:nvCxnSpPr>
        <p:spPr>
          <a:xfrm flipV="1">
            <a:off x="5194084" y="2978762"/>
            <a:ext cx="1505826" cy="20689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87" idx="3"/>
          </p:cNvCxnSpPr>
          <p:nvPr/>
        </p:nvCxnSpPr>
        <p:spPr>
          <a:xfrm flipV="1">
            <a:off x="5194084" y="4879541"/>
            <a:ext cx="1532374" cy="1681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그림 1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4766430"/>
            <a:ext cx="4281516" cy="662945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5541185"/>
            <a:ext cx="4281516" cy="662945"/>
          </a:xfrm>
          <a:prstGeom prst="rect">
            <a:avLst/>
          </a:prstGeom>
        </p:spPr>
      </p:pic>
      <p:sp>
        <p:nvSpPr>
          <p:cNvPr id="119" name="직사각형 118"/>
          <p:cNvSpPr/>
          <p:nvPr/>
        </p:nvSpPr>
        <p:spPr>
          <a:xfrm>
            <a:off x="10223093" y="4833176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사업자가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0227915" y="5545121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일반인이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13676" y="5793402"/>
            <a:ext cx="1204126" cy="11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/>
          <p:cNvSpPr/>
          <p:nvPr/>
        </p:nvSpPr>
        <p:spPr>
          <a:xfrm>
            <a:off x="8971345" y="5598110"/>
            <a:ext cx="556343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성함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047994" y="7303204"/>
            <a:ext cx="35950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뒷장 계속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………….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9910" y="2368386"/>
            <a:ext cx="4423692" cy="182309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582898" y="2607308"/>
            <a:ext cx="986285" cy="44380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위치정보</a:t>
            </a:r>
            <a:endParaRPr lang="en-US" altLang="ko-KR" sz="1050" dirty="0" smtClean="0"/>
          </a:p>
          <a:p>
            <a:pPr algn="ctr"/>
            <a:r>
              <a:rPr lang="ko-KR" altLang="en-US" sz="1050" dirty="0" err="1" smtClean="0"/>
              <a:t>선택시</a:t>
            </a:r>
            <a:endParaRPr lang="ko-KR" altLang="en-US" sz="1050" dirty="0"/>
          </a:p>
        </p:txBody>
      </p:sp>
      <p:sp>
        <p:nvSpPr>
          <p:cNvPr id="46" name="직사각형 45"/>
          <p:cNvSpPr/>
          <p:nvPr/>
        </p:nvSpPr>
        <p:spPr>
          <a:xfrm>
            <a:off x="5683049" y="3569444"/>
            <a:ext cx="986285" cy="44380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/>
              <a:t>방정보</a:t>
            </a:r>
            <a:endParaRPr lang="en-US" altLang="ko-KR" sz="1050" dirty="0"/>
          </a:p>
          <a:p>
            <a:pPr algn="ctr"/>
            <a:r>
              <a:rPr lang="ko-KR" altLang="en-US" sz="1050" dirty="0" err="1" smtClean="0"/>
              <a:t>선택시</a:t>
            </a:r>
            <a:endParaRPr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5510845" y="4777009"/>
            <a:ext cx="986285" cy="44380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업체정보</a:t>
            </a:r>
            <a:endParaRPr lang="en-US" altLang="ko-KR" sz="1050" dirty="0" smtClean="0"/>
          </a:p>
          <a:p>
            <a:pPr algn="ctr"/>
            <a:r>
              <a:rPr lang="ko-KR" altLang="en-US" sz="1050" dirty="0" err="1" smtClean="0"/>
              <a:t>선택시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649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972128" y="326870"/>
            <a:ext cx="5539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err="1"/>
              <a:t>DevStack</a:t>
            </a:r>
            <a:r>
              <a:rPr lang="en-US" altLang="ko-KR" b="1" dirty="0"/>
              <a:t> : node 4.x, express 4, </a:t>
            </a:r>
            <a:r>
              <a:rPr lang="en-US" altLang="ko-KR" b="1" dirty="0" smtClean="0"/>
              <a:t>Firebase</a:t>
            </a:r>
          </a:p>
          <a:p>
            <a:pPr algn="ctr"/>
            <a:r>
              <a:rPr lang="en-US" altLang="ko-KR" b="1" dirty="0" smtClean="0"/>
              <a:t>Canvas-theme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>
                <a:hlinkClick r:id="rId2"/>
              </a:rPr>
              <a:t>http://</a:t>
            </a:r>
            <a:r>
              <a:rPr lang="en-US" altLang="ko-KR" b="1" dirty="0" smtClean="0">
                <a:hlinkClick r:id="rId2"/>
              </a:rPr>
              <a:t>github.com/kincjf/cozyhouzz-web/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* Firebase </a:t>
            </a:r>
            <a:r>
              <a:rPr lang="en-US" altLang="ko-KR" b="1" dirty="0" smtClean="0"/>
              <a:t>Console : </a:t>
            </a:r>
            <a:r>
              <a:rPr lang="en-US" altLang="ko-KR" b="1" u="sng" dirty="0">
                <a:hlinkClick r:id="rId3"/>
              </a:rPr>
              <a:t>https://</a:t>
            </a:r>
            <a:r>
              <a:rPr lang="en-US" altLang="ko-KR" b="1" u="sng" dirty="0" smtClean="0">
                <a:hlinkClick r:id="rId3"/>
              </a:rPr>
              <a:t>console.firebase.google.com/project/cozyhouzz-531c2/overview</a:t>
            </a:r>
            <a:endParaRPr lang="en-US" altLang="ko-KR" b="1" u="sng" dirty="0" smtClean="0"/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서버주소 </a:t>
            </a:r>
            <a:r>
              <a:rPr lang="en-US" altLang="ko-KR" b="1" u="sng" dirty="0" smtClean="0"/>
              <a:t>: api.cozyhouzz.co.kr, cozyhouzz.co.kr</a:t>
            </a:r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기본 </a:t>
            </a:r>
            <a:r>
              <a:rPr lang="en-US" altLang="ko-KR" b="1" u="sng" dirty="0" smtClean="0"/>
              <a:t>Theme </a:t>
            </a:r>
            <a:r>
              <a:rPr lang="en-US" altLang="ko-KR" b="1" u="sng" dirty="0"/>
              <a:t>: Canvas-theme(http://dev.moblab.kr/canvas-theme</a:t>
            </a:r>
            <a:r>
              <a:rPr lang="en-US" altLang="ko-KR" b="1" u="sng" dirty="0" smtClean="0"/>
              <a:t>/)</a:t>
            </a:r>
            <a:endParaRPr lang="en-US" altLang="ko-KR" b="1" u="sng" dirty="0"/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기본적인 테마</a:t>
            </a:r>
            <a:r>
              <a:rPr lang="en-US" altLang="ko-KR" b="1" u="sng" dirty="0" smtClean="0"/>
              <a:t>, UI</a:t>
            </a:r>
            <a:r>
              <a:rPr lang="ko-KR" altLang="en-US" b="1" u="sng" dirty="0" smtClean="0"/>
              <a:t>는 </a:t>
            </a:r>
            <a:r>
              <a:rPr lang="en-US" altLang="ko-KR" b="1" u="sng" dirty="0" smtClean="0"/>
              <a:t>“Cozyhouzz - ver1(</a:t>
            </a:r>
            <a:r>
              <a:rPr lang="en-US" altLang="ko-KR" b="1" dirty="0">
                <a:hlinkClick r:id="rId2"/>
              </a:rPr>
              <a:t>http://github.com/kincjf/cozyhouzz-web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)</a:t>
            </a:r>
            <a:r>
              <a:rPr lang="ko-KR" altLang="en-US" b="1" u="sng" dirty="0" smtClean="0"/>
              <a:t>를 이용</a:t>
            </a:r>
            <a:endParaRPr lang="en-US" altLang="ko-KR" b="1" u="sng" dirty="0" smtClean="0"/>
          </a:p>
          <a:p>
            <a:endParaRPr lang="en-US" altLang="ko-KR" b="1" u="sng" dirty="0"/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* </a:t>
            </a:r>
            <a:r>
              <a:rPr lang="ko-KR" altLang="en-US" b="1" u="sng" dirty="0" smtClean="0"/>
              <a:t>자세한 </a:t>
            </a:r>
            <a:r>
              <a:rPr lang="en-US" altLang="ko-KR" b="1" u="sng" dirty="0" smtClean="0"/>
              <a:t>DB </a:t>
            </a:r>
            <a:r>
              <a:rPr lang="ko-KR" altLang="en-US" b="1" u="sng" dirty="0" smtClean="0"/>
              <a:t>구조는 </a:t>
            </a:r>
            <a:r>
              <a:rPr lang="en-US" altLang="ko-KR" b="1" u="sng" dirty="0" smtClean="0"/>
              <a:t>.</a:t>
            </a:r>
            <a:r>
              <a:rPr lang="en-US" altLang="ko-KR" b="1" u="sng" dirty="0" err="1" smtClean="0"/>
              <a:t>mwb</a:t>
            </a:r>
            <a:r>
              <a:rPr lang="en-US" altLang="ko-KR" b="1" u="sng" dirty="0" smtClean="0"/>
              <a:t>(</a:t>
            </a:r>
            <a:r>
              <a:rPr lang="en-US" altLang="ko-KR" b="1" u="sng" dirty="0" err="1" smtClean="0"/>
              <a:t>mysqlworkbench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파일 참조 </a:t>
            </a:r>
            <a:endParaRPr lang="en-US" altLang="ko-KR" b="1" u="sng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err="1" smtClean="0"/>
              <a:t>테스팅</a:t>
            </a:r>
            <a:r>
              <a:rPr lang="ko-KR" altLang="en-US" b="1" u="sng" dirty="0" smtClean="0"/>
              <a:t> 확인 사항은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 시트 </a:t>
            </a:r>
            <a:r>
              <a:rPr lang="en-US" altLang="ko-KR" b="1" u="sng" dirty="0" smtClean="0"/>
              <a:t>– “</a:t>
            </a:r>
            <a:r>
              <a:rPr lang="ko-KR" altLang="en-US" b="1" u="sng" dirty="0" err="1" smtClean="0"/>
              <a:t>테스팅항목</a:t>
            </a:r>
            <a:r>
              <a:rPr lang="en-US" altLang="ko-KR" b="1" u="sng" dirty="0" smtClean="0"/>
              <a:t>“ </a:t>
            </a:r>
            <a:r>
              <a:rPr lang="ko-KR" altLang="en-US" b="1" u="sng" dirty="0" smtClean="0"/>
              <a:t>참조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각종 정보 내용은 공유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스프레드시트의 </a:t>
            </a:r>
            <a:r>
              <a:rPr lang="en-US" altLang="ko-KR" b="1" u="sng" dirty="0" smtClean="0"/>
              <a:t>“References”</a:t>
            </a:r>
            <a:r>
              <a:rPr lang="ko-KR" altLang="en-US" b="1" u="sng" dirty="0" smtClean="0"/>
              <a:t>에서 찾을 수 있음</a:t>
            </a:r>
            <a:r>
              <a:rPr lang="en-US" altLang="ko-KR" b="1" u="sng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8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420" y="326870"/>
            <a:ext cx="5159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/>
              <a:t>2(1) - </a:t>
            </a:r>
            <a:r>
              <a:rPr lang="ko-KR" altLang="en-US" b="1" dirty="0"/>
              <a:t>초기기획</a:t>
            </a:r>
          </a:p>
          <a:p>
            <a:endParaRPr lang="ko-KR" altLang="en-US" b="1" dirty="0"/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2325183" y="2835571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Browser"/>
          <p:cNvGrpSpPr/>
          <p:nvPr>
            <p:custDataLst>
              <p:tags r:id="rId1"/>
            </p:custDataLst>
          </p:nvPr>
        </p:nvGrpSpPr>
        <p:grpSpPr>
          <a:xfrm>
            <a:off x="620529" y="1032633"/>
            <a:ext cx="4927471" cy="5352905"/>
            <a:chOff x="595684" y="1261241"/>
            <a:chExt cx="6668461" cy="4352545"/>
          </a:xfrm>
        </p:grpSpPr>
        <p:sp>
          <p:nvSpPr>
            <p:cNvPr id="6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Address Box"/>
            <p:cNvSpPr/>
            <p:nvPr>
              <p:custDataLst>
                <p:tags r:id="rId1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1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7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75" name="모서리가 둥근 직사각형 74"/>
          <p:cNvSpPr/>
          <p:nvPr/>
        </p:nvSpPr>
        <p:spPr>
          <a:xfrm>
            <a:off x="731886" y="5845975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41158" y="3235448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841928" y="225020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smtClean="0"/>
              <a:t>밴드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링크</a:t>
            </a:r>
            <a:r>
              <a:rPr lang="en-US" altLang="ko-KR" sz="1400" dirty="0" smtClean="0"/>
              <a:t>, iframe)</a:t>
            </a:r>
          </a:p>
          <a:p>
            <a:pPr algn="ctr"/>
            <a:endParaRPr lang="ko-KR" altLang="en-US" sz="1400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927978" y="512128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59729" y="179675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cxnSp>
        <p:nvCxnSpPr>
          <p:cNvPr id="52" name="직선 화살표 연결선 51"/>
          <p:cNvCxnSpPr/>
          <p:nvPr/>
        </p:nvCxnSpPr>
        <p:spPr>
          <a:xfrm flipV="1">
            <a:off x="8183678" y="3164425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Browser"/>
          <p:cNvGrpSpPr/>
          <p:nvPr>
            <p:custDataLst>
              <p:tags r:id="rId2"/>
            </p:custDataLst>
          </p:nvPr>
        </p:nvGrpSpPr>
        <p:grpSpPr>
          <a:xfrm>
            <a:off x="6479024" y="1025059"/>
            <a:ext cx="4927471" cy="5352905"/>
            <a:chOff x="595684" y="1261241"/>
            <a:chExt cx="6668461" cy="4352545"/>
          </a:xfrm>
        </p:grpSpPr>
        <p:sp>
          <p:nvSpPr>
            <p:cNvPr id="5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Address Box"/>
            <p:cNvSpPr/>
            <p:nvPr>
              <p:custDataLst>
                <p:tags r:id="rId7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6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87" name="모서리가 둥근 직사각형 86"/>
          <p:cNvSpPr/>
          <p:nvPr/>
        </p:nvSpPr>
        <p:spPr>
          <a:xfrm>
            <a:off x="6580744" y="5875372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6786473" y="5450137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7380449" y="1760222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8373989" y="1771114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9356596" y="1763672"/>
            <a:ext cx="123980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재등록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97174" y="932271"/>
            <a:ext cx="41841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dirty="0" err="1" smtClean="0"/>
              <a:t>비로그인상태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타인의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sp>
        <p:nvSpPr>
          <p:cNvPr id="97" name="직사각형 96"/>
          <p:cNvSpPr/>
          <p:nvPr/>
        </p:nvSpPr>
        <p:spPr>
          <a:xfrm>
            <a:off x="7340943" y="980146"/>
            <a:ext cx="319991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smtClean="0"/>
              <a:t>내가 작성한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6673729" y="251352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smtClean="0"/>
              <a:t>밴드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링크</a:t>
            </a:r>
            <a:r>
              <a:rPr lang="en-US" altLang="ko-KR" sz="1400" dirty="0"/>
              <a:t>, iframe)</a:t>
            </a:r>
            <a:endParaRPr lang="en-US" altLang="ko-KR" sz="1400" dirty="0" smtClean="0"/>
          </a:p>
          <a:p>
            <a:pPr algn="ctr"/>
            <a:endParaRPr lang="ko-KR" altLang="en-US" sz="1400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9199" y="1853163"/>
            <a:ext cx="193708" cy="193708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67303" y="1825672"/>
            <a:ext cx="285750" cy="21907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30912" y="1847113"/>
            <a:ext cx="504825" cy="209550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2915736" y="1795390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435737" y="1785127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7175743" y="2111742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55213" y="2168154"/>
            <a:ext cx="193708" cy="193708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83317" y="2140663"/>
            <a:ext cx="285750" cy="219075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746926" y="2162104"/>
            <a:ext cx="504825" cy="209550"/>
          </a:xfrm>
          <a:prstGeom prst="rect">
            <a:avLst/>
          </a:prstGeom>
        </p:spPr>
      </p:pic>
      <p:sp>
        <p:nvSpPr>
          <p:cNvPr id="112" name="모서리가 둥근 직사각형 111"/>
          <p:cNvSpPr/>
          <p:nvPr/>
        </p:nvSpPr>
        <p:spPr>
          <a:xfrm>
            <a:off x="8731750" y="211038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0251751" y="2100118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14" name="직사각형 113"/>
          <p:cNvSpPr/>
          <p:nvPr/>
        </p:nvSpPr>
        <p:spPr>
          <a:xfrm>
            <a:off x="3082407" y="6319537"/>
            <a:ext cx="58817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댓글기능은</a:t>
            </a:r>
            <a:r>
              <a:rPr lang="ko-KR" altLang="en-US" sz="1400" b="1" dirty="0" smtClean="0"/>
              <a:t> 자체구현예정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아직은 </a:t>
            </a:r>
            <a:r>
              <a:rPr lang="ko-KR" altLang="en-US" sz="1400" b="1" dirty="0" err="1" smtClean="0"/>
              <a:t>삽입하지말자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목록보기 </a:t>
            </a:r>
            <a:r>
              <a:rPr lang="ko-KR" altLang="en-US" sz="1400" b="1" dirty="0" err="1" smtClean="0"/>
              <a:t>구현시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리스트 상태로 </a:t>
            </a:r>
            <a:r>
              <a:rPr lang="ko-KR" altLang="en-US" sz="1400" b="1" dirty="0" err="1" smtClean="0"/>
              <a:t>돌아가야한다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   (</a:t>
            </a:r>
            <a:r>
              <a:rPr lang="ko-KR" altLang="en-US" sz="1400" b="1" dirty="0" smtClean="0"/>
              <a:t>단순히 </a:t>
            </a:r>
            <a:r>
              <a:rPr lang="en-US" altLang="ko-KR" sz="1400" b="1" dirty="0" smtClean="0"/>
              <a:t>list</a:t>
            </a:r>
            <a:r>
              <a:rPr lang="ko-KR" altLang="en-US" sz="1400" b="1" dirty="0" smtClean="0"/>
              <a:t>로 </a:t>
            </a:r>
            <a:r>
              <a:rPr lang="ko-KR" altLang="en-US" sz="1400" b="1" dirty="0" err="1" smtClean="0"/>
              <a:t>돌아가는게</a:t>
            </a:r>
            <a:r>
              <a:rPr lang="ko-KR" altLang="en-US" sz="1400" b="1" dirty="0" smtClean="0"/>
              <a:t> 아닌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이전 </a:t>
            </a:r>
            <a:r>
              <a:rPr lang="en-US" altLang="ko-KR" sz="1400" b="1" dirty="0" smtClean="0"/>
              <a:t>page</a:t>
            </a:r>
            <a:r>
              <a:rPr lang="ko-KR" altLang="en-US" sz="1400" b="1" dirty="0" smtClean="0"/>
              <a:t>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검색조건으로 </a:t>
            </a:r>
            <a:r>
              <a:rPr lang="ko-KR" altLang="en-US" sz="1400" b="1" dirty="0" err="1" smtClean="0"/>
              <a:t>돌아가야함</a:t>
            </a:r>
            <a:endParaRPr lang="en-US" altLang="ko-KR" sz="14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6921" y="3553995"/>
            <a:ext cx="4372561" cy="1542936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6683128" y="3523277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18891" y="3841824"/>
            <a:ext cx="4372561" cy="154293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730721" y="2869685"/>
            <a:ext cx="2605365" cy="366697"/>
            <a:chOff x="1830372" y="2810144"/>
            <a:chExt cx="2660127" cy="37440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830372" y="2810144"/>
              <a:ext cx="2465422" cy="374405"/>
            </a:xfrm>
            <a:prstGeom prst="rect">
              <a:avLst/>
            </a:prstGeom>
          </p:spPr>
        </p:pic>
        <p:pic>
          <p:nvPicPr>
            <p:cNvPr id="62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204217" y="2832811"/>
              <a:ext cx="286282" cy="303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184778" y="2824810"/>
              <a:ext cx="334224" cy="334224"/>
            </a:xfrm>
            <a:prstGeom prst="rect">
              <a:avLst/>
            </a:prstGeom>
          </p:spPr>
        </p:pic>
      </p:grpSp>
      <p:grpSp>
        <p:nvGrpSpPr>
          <p:cNvPr id="78" name="그룹 77"/>
          <p:cNvGrpSpPr/>
          <p:nvPr/>
        </p:nvGrpSpPr>
        <p:grpSpPr>
          <a:xfrm>
            <a:off x="7499198" y="3102859"/>
            <a:ext cx="2605365" cy="366697"/>
            <a:chOff x="1830372" y="2810144"/>
            <a:chExt cx="2660127" cy="374405"/>
          </a:xfrm>
        </p:grpSpPr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830372" y="2810144"/>
              <a:ext cx="2465422" cy="374405"/>
            </a:xfrm>
            <a:prstGeom prst="rect">
              <a:avLst/>
            </a:prstGeom>
          </p:spPr>
        </p:pic>
        <p:pic>
          <p:nvPicPr>
            <p:cNvPr id="80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204217" y="2832811"/>
              <a:ext cx="286282" cy="303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184778" y="2824810"/>
              <a:ext cx="334224" cy="334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8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0"/>
            <a:ext cx="5811396" cy="31809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3180908"/>
            <a:ext cx="5811396" cy="36043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3420" y="817369"/>
            <a:ext cx="55393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경쟁사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홍보 분야</a:t>
            </a:r>
            <a:endParaRPr lang="en-US" altLang="ko-KR" b="1" dirty="0" smtClean="0"/>
          </a:p>
          <a:p>
            <a:r>
              <a:rPr lang="ko-KR" altLang="en-US" b="1" dirty="0" smtClean="0"/>
              <a:t>직방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4"/>
              </a:rPr>
              <a:t>https://www.zigbang.com</a:t>
            </a:r>
            <a:r>
              <a:rPr lang="en-US" altLang="ko-KR" b="1" dirty="0" smtClean="0">
                <a:hlinkClick r:id="rId4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다방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5"/>
              </a:rPr>
              <a:t>https://www.dabangapp.com</a:t>
            </a:r>
            <a:r>
              <a:rPr lang="en-US" altLang="ko-KR" b="1" dirty="0" smtClean="0">
                <a:hlinkClick r:id="rId5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en-US" altLang="ko-KR" b="1" dirty="0" smtClean="0"/>
              <a:t>Vr </a:t>
            </a:r>
            <a:r>
              <a:rPr lang="en-US" altLang="ko-KR" b="1" dirty="0"/>
              <a:t>town) </a:t>
            </a:r>
            <a:r>
              <a:rPr lang="en-US" altLang="ko-KR" b="1" dirty="0">
                <a:hlinkClick r:id="rId6"/>
              </a:rPr>
              <a:t>http://www.vrtown.co.kr</a:t>
            </a:r>
            <a:r>
              <a:rPr lang="en-US" altLang="ko-KR" b="1" dirty="0" smtClean="0">
                <a:hlinkClick r:id="rId6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평택</a:t>
            </a:r>
            <a:r>
              <a:rPr lang="en-US" altLang="ko-KR" b="1" dirty="0" smtClean="0"/>
              <a:t>vr</a:t>
            </a:r>
            <a:r>
              <a:rPr lang="ko-KR" altLang="en-US" b="1" dirty="0" smtClean="0"/>
              <a:t>바바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7"/>
              </a:rPr>
              <a:t>http://</a:t>
            </a:r>
            <a:r>
              <a:rPr lang="en-US" altLang="ko-KR" b="1" dirty="0" smtClean="0">
                <a:hlinkClick r:id="rId7"/>
              </a:rPr>
              <a:t>bava.kr/</a:t>
            </a:r>
            <a:endParaRPr lang="en-US" altLang="ko-KR" b="1" dirty="0" smtClean="0"/>
          </a:p>
          <a:p>
            <a:r>
              <a:rPr lang="en-US" altLang="ko-KR" b="1" dirty="0"/>
              <a:t>http://</a:t>
            </a:r>
            <a:r>
              <a:rPr lang="en-US" altLang="ko-KR" b="1" dirty="0" smtClean="0"/>
              <a:t>www.houseview.kr</a:t>
            </a:r>
          </a:p>
          <a:p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 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20" y="3180908"/>
            <a:ext cx="2729727" cy="3553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147" y="3180907"/>
            <a:ext cx="3364212" cy="13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3381555" y="117428"/>
            <a:ext cx="3189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 입력사항은 </a:t>
            </a: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보고 확인 할 것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비공개메모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secret_note</a:t>
            </a:r>
            <a:r>
              <a:rPr lang="en-US" altLang="ko-KR" sz="1100" b="1" dirty="0" smtClean="0"/>
              <a:t>) : </a:t>
            </a:r>
            <a:r>
              <a:rPr lang="ko-KR" altLang="en-US" sz="1100" b="1" dirty="0" err="1" smtClean="0"/>
              <a:t>영업시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쓸일이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있을듯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간단한 메모나 </a:t>
            </a:r>
            <a:r>
              <a:rPr lang="ko-KR" altLang="en-US" sz="1100" b="1" dirty="0" err="1" smtClean="0"/>
              <a:t>입력등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필수입력사항 꼭 확인하기</a:t>
            </a:r>
            <a:r>
              <a:rPr lang="en-US" altLang="ko-KR" sz="1100" b="1" dirty="0" smtClean="0"/>
              <a:t>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277738" y="5261480"/>
            <a:ext cx="2044759" cy="16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단기 계약 가능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체크박스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12432" y="4991709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01473" y="4609187"/>
            <a:ext cx="216708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연세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9601053" y="4991709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485" y="4614892"/>
            <a:ext cx="219075" cy="238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0" y="5002590"/>
            <a:ext cx="2352675" cy="5048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9715" y="4939910"/>
            <a:ext cx="49324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월세</a:t>
            </a:r>
            <a:endParaRPr lang="ko-KR" altLang="en-US" sz="1050" dirty="0"/>
          </a:p>
        </p:txBody>
      </p:sp>
      <p:sp>
        <p:nvSpPr>
          <p:cNvPr id="37" name="TextBox 36"/>
          <p:cNvSpPr txBox="1"/>
          <p:nvPr/>
        </p:nvSpPr>
        <p:spPr>
          <a:xfrm>
            <a:off x="2503311" y="5221258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만원</a:t>
            </a:r>
            <a:endParaRPr lang="ko-KR" altLang="en-US" sz="105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rcRect t="45487"/>
          <a:stretch/>
        </p:blipFill>
        <p:spPr>
          <a:xfrm>
            <a:off x="6570731" y="72547"/>
            <a:ext cx="5278643" cy="24905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02" y="1530620"/>
            <a:ext cx="5440601" cy="160210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rcRect r="59271"/>
          <a:stretch/>
        </p:blipFill>
        <p:spPr>
          <a:xfrm>
            <a:off x="493025" y="983518"/>
            <a:ext cx="2094900" cy="50482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38" y="2028154"/>
            <a:ext cx="3002077" cy="10698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36" y="3519669"/>
            <a:ext cx="5351573" cy="357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025" y="3839090"/>
            <a:ext cx="234315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570" y="4379350"/>
            <a:ext cx="2343150" cy="552450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9031857" y="2788265"/>
            <a:ext cx="281751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비공개</a:t>
            </a:r>
            <a:endParaRPr lang="ko-KR" altLang="en-US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299" y="2768977"/>
            <a:ext cx="219075" cy="23812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01969" y="5189325"/>
            <a:ext cx="171906" cy="2390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44056" y="3977421"/>
            <a:ext cx="2904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※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연세일 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경우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월세에 </a:t>
            </a:r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1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년치 임대료를 입력하세요</a:t>
            </a:r>
            <a:endParaRPr lang="ko-KR" altLang="en-US" sz="12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68" y="5578205"/>
            <a:ext cx="2352675" cy="5048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99509" y="5796873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층</a:t>
            </a:r>
            <a:endParaRPr lang="ko-KR" altLang="en-US" sz="1050" dirty="0"/>
          </a:p>
        </p:txBody>
      </p:sp>
      <p:sp>
        <p:nvSpPr>
          <p:cNvPr id="51" name="TextBox 50"/>
          <p:cNvSpPr txBox="1"/>
          <p:nvPr/>
        </p:nvSpPr>
        <p:spPr>
          <a:xfrm>
            <a:off x="510767" y="550591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해당 층수</a:t>
            </a:r>
            <a:endParaRPr lang="ko-KR" altLang="en-US" sz="1050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95" y="5791823"/>
            <a:ext cx="219075" cy="23812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91751" y="5796873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지하 </a:t>
            </a:r>
            <a:r>
              <a:rPr lang="en-US" altLang="ko-KR" sz="800" dirty="0" smtClean="0"/>
              <a:t>~ 20</a:t>
            </a:r>
            <a:r>
              <a:rPr lang="ko-KR" altLang="en-US" sz="800" dirty="0" smtClean="0"/>
              <a:t>층 이상</a:t>
            </a:r>
            <a:r>
              <a:rPr lang="en-US" altLang="ko-KR" sz="800" dirty="0" smtClean="0"/>
              <a:t> </a:t>
            </a:r>
            <a:endParaRPr lang="ko-KR" altLang="en-US" sz="105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876" y="5610304"/>
            <a:ext cx="2352675" cy="50482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078617" y="5828972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3170859" y="5828972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8" name="TextBox 57"/>
          <p:cNvSpPr txBox="1"/>
          <p:nvPr/>
        </p:nvSpPr>
        <p:spPr>
          <a:xfrm>
            <a:off x="3093920" y="554585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실내 평수</a:t>
            </a:r>
            <a:endParaRPr lang="ko-KR" altLang="en-US" sz="1050" dirty="0"/>
          </a:p>
        </p:txBody>
      </p:sp>
      <p:sp>
        <p:nvSpPr>
          <p:cNvPr id="59" name="직사각형 58"/>
          <p:cNvSpPr/>
          <p:nvPr/>
        </p:nvSpPr>
        <p:spPr>
          <a:xfrm>
            <a:off x="7337996" y="154655"/>
            <a:ext cx="4678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※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검색 결과에 반영되며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고객에게 더 자세한 정보를 제공할 수 있습니다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.</a:t>
            </a:r>
            <a:endParaRPr lang="ko-KR" altLang="en-US" sz="10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0731" y="2763221"/>
            <a:ext cx="767265" cy="2073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0731" y="3053893"/>
            <a:ext cx="4927037" cy="224094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7996" y="3434140"/>
            <a:ext cx="4058487" cy="1505770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8011545" y="6457617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400166" y="6457617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3265" y="5268235"/>
            <a:ext cx="4867275" cy="105727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6611594" y="5316633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일반 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617827" y="5768361"/>
            <a:ext cx="1559436" cy="243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360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3193" y="1502377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120799" y="4539485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1630784" y="1139607"/>
            <a:ext cx="868726" cy="30126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8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자세한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형식은 </a:t>
            </a:r>
            <a:r>
              <a:rPr lang="en-US" altLang="ko-KR" b="1" dirty="0" err="1" smtClean="0"/>
              <a:t>testDB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참고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 err="1" smtClean="0"/>
              <a:t>모바일과</a:t>
            </a:r>
            <a:r>
              <a:rPr lang="ko-KR" altLang="en-US" b="1" dirty="0" smtClean="0"/>
              <a:t> 웹의 입력 방법이 틀리기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명시를 해주어야 </a:t>
            </a:r>
            <a:r>
              <a:rPr lang="ko-KR" altLang="en-US" b="1" dirty="0" err="1" smtClean="0"/>
              <a:t>상세보기시</a:t>
            </a:r>
            <a:r>
              <a:rPr lang="ko-KR" altLang="en-US" b="1" dirty="0" smtClean="0"/>
              <a:t> 다른 </a:t>
            </a:r>
            <a:r>
              <a:rPr lang="en-US" altLang="ko-KR" b="1" dirty="0" smtClean="0"/>
              <a:t>UI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렌더링</a:t>
            </a:r>
            <a:r>
              <a:rPr lang="ko-KR" altLang="en-US" b="1" dirty="0" smtClean="0"/>
              <a:t> 할 수 있음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에디터를 이용한 이미지 </a:t>
            </a:r>
            <a:r>
              <a:rPr lang="ko-KR" altLang="en-US" b="1" dirty="0" err="1" smtClean="0"/>
              <a:t>입력시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 tag </a:t>
            </a:r>
            <a:r>
              <a:rPr lang="en-US" altLang="ko-KR" b="1" dirty="0" err="1" smtClean="0"/>
              <a:t>attr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‘data-media-id’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표시해주어함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그래야지 나중에 삭제되었을 경우 업로드 되었던 사진까지 함께 지울 수 있음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하단부 코드 확인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자세한 입력사항은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보고 확인 할 것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등록시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스키드마크</a:t>
            </a:r>
            <a:r>
              <a:rPr lang="ko-KR" altLang="en-US" b="1" dirty="0" smtClean="0"/>
              <a:t> 자동합성기능이 필요하다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이미지회전문제 해결을 위한 </a:t>
            </a:r>
            <a:r>
              <a:rPr lang="en-US" altLang="ko-KR" b="1" dirty="0" err="1" smtClean="0"/>
              <a:t>exif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변환기능 추가</a:t>
            </a:r>
            <a:endParaRPr lang="en-US" altLang="ko-KR" b="1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75" y="4949821"/>
            <a:ext cx="4331729" cy="13386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475" y="6094435"/>
            <a:ext cx="3218715" cy="14138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49" y="977425"/>
            <a:ext cx="5947427" cy="56788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3420" y="977425"/>
            <a:ext cx="267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글 작성시 입력 </a:t>
            </a:r>
            <a:r>
              <a:rPr lang="en-US" altLang="ko-KR" b="1" dirty="0" smtClean="0"/>
              <a:t>DB </a:t>
            </a:r>
            <a:r>
              <a:rPr lang="ko-KR" altLang="en-US" b="1" dirty="0" smtClean="0"/>
              <a:t>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7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</a:t>
            </a:r>
            <a:r>
              <a:rPr lang="ko-KR" altLang="en-US" b="1" smtClean="0"/>
              <a:t>정보 등록</a:t>
            </a:r>
            <a:r>
              <a:rPr lang="en-US" altLang="ko-KR" b="1" smtClean="0"/>
              <a:t>, </a:t>
            </a:r>
            <a:r>
              <a:rPr lang="ko-KR" altLang="en-US" b="1" smtClean="0"/>
              <a:t>수정</a:t>
            </a:r>
            <a:r>
              <a:rPr lang="en-US" altLang="ko-KR" b="1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업로드 기능을 </a:t>
            </a:r>
            <a:r>
              <a:rPr lang="en-US" altLang="ko-KR" b="1" dirty="0" smtClean="0"/>
              <a:t>Visual </a:t>
            </a:r>
            <a:r>
              <a:rPr lang="ko-KR" altLang="en-US" b="1" dirty="0" smtClean="0"/>
              <a:t>하게 바꾸기</a:t>
            </a:r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endParaRPr lang="en-US" altLang="ko-KR" b="1" dirty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</a:t>
            </a:r>
            <a:r>
              <a:rPr lang="ko-KR" altLang="en-US" b="1" dirty="0" err="1" smtClean="0"/>
              <a:t>미리보기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업로드 사진 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편집이 </a:t>
            </a:r>
            <a:r>
              <a:rPr lang="en-US" altLang="ko-KR" b="1" dirty="0" smtClean="0"/>
              <a:t>One-stop</a:t>
            </a:r>
            <a:r>
              <a:rPr lang="ko-KR" altLang="en-US" b="1" dirty="0" smtClean="0"/>
              <a:t>으로 가능하도록 제작하기</a:t>
            </a:r>
            <a:endParaRPr lang="en-US" altLang="ko-KR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53420" y="977425"/>
            <a:ext cx="405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사진 </a:t>
            </a:r>
            <a:r>
              <a:rPr lang="ko-KR" altLang="en-US" b="1" dirty="0" err="1" smtClean="0"/>
              <a:t>업로드시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다방 </a:t>
            </a:r>
            <a:r>
              <a:rPr lang="ko-KR" altLang="en-US" b="1" dirty="0" err="1" smtClean="0"/>
              <a:t>방등록하기</a:t>
            </a:r>
            <a:r>
              <a:rPr lang="ko-KR" altLang="en-US" b="1" dirty="0" smtClean="0"/>
              <a:t> 참고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1" y="1537029"/>
            <a:ext cx="4784194" cy="25064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939346"/>
            <a:ext cx="4784195" cy="27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8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356336" y="4935085"/>
            <a:ext cx="299259" cy="249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1798"/>
            <a:ext cx="5910310" cy="5912880"/>
            <a:chOff x="595684" y="1261241"/>
            <a:chExt cx="6668461" cy="4371323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75529"/>
              <a:ext cx="6668461" cy="395703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b="1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 목록 조회</a:t>
            </a:r>
            <a:r>
              <a:rPr lang="en-US" altLang="ko-KR" b="1" dirty="0" smtClean="0"/>
              <a:t>(2)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2335" y="6184670"/>
            <a:ext cx="5597675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footer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332" y="1395810"/>
            <a:ext cx="558034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header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6927795" y="511536"/>
            <a:ext cx="48677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업체명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대표이미지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게시물 </a:t>
            </a:r>
            <a:r>
              <a:rPr lang="ko-KR" altLang="en-US" b="1" dirty="0" err="1" smtClean="0"/>
              <a:t>작성수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좋아요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회원등급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회원</a:t>
            </a:r>
            <a:r>
              <a:rPr lang="en-US" altLang="ko-KR" b="1" dirty="0"/>
              <a:t>)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” </a:t>
            </a:r>
            <a:r>
              <a:rPr lang="ko-KR" altLang="en-US" b="1" dirty="0" smtClean="0"/>
              <a:t>화면으로 이동함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한 페이지당 </a:t>
            </a:r>
            <a:r>
              <a:rPr lang="en-US" altLang="ko-KR" b="1" dirty="0" smtClean="0"/>
              <a:t>12</a:t>
            </a:r>
            <a:r>
              <a:rPr lang="ko-KR" altLang="en-US" b="1" dirty="0" smtClean="0"/>
              <a:t>개씩 뿌려주자</a:t>
            </a:r>
            <a:endParaRPr lang="en-US" altLang="ko-KR" b="1" dirty="0" smtClean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77" y="5766248"/>
            <a:ext cx="2224454" cy="3952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271342" y="5569153"/>
            <a:ext cx="415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Pagination plugin </a:t>
            </a:r>
            <a:r>
              <a:rPr lang="ko-KR" altLang="en-US" sz="1400" dirty="0" smtClean="0"/>
              <a:t>이용</a:t>
            </a:r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345" y="1805565"/>
            <a:ext cx="5542665" cy="338347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585785" y="2199504"/>
            <a:ext cx="1303660" cy="124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71603" y="3440430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259052" y="4383739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90768" y="2837995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4288325" y="3849108"/>
            <a:ext cx="1677929" cy="218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업체 명</a:t>
            </a:r>
            <a:endParaRPr lang="ko-KR" altLang="en-US" sz="14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8325" y="4136359"/>
            <a:ext cx="1861685" cy="1384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6294" y="4110543"/>
            <a:ext cx="431321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좋아요</a:t>
            </a:r>
            <a:endParaRPr lang="ko-KR" alt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5510592" y="4116453"/>
            <a:ext cx="649085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회원등급   </a:t>
            </a:r>
            <a:r>
              <a:rPr lang="en-US" altLang="ko-KR" sz="600" dirty="0" smtClean="0"/>
              <a:t>7</a:t>
            </a:r>
            <a:endParaRPr lang="ko-KR" altLang="en-US" sz="6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8355" y="3038312"/>
            <a:ext cx="3297513" cy="40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모서리가 둥근 직사각형 14"/>
          <p:cNvSpPr/>
          <p:nvPr/>
        </p:nvSpPr>
        <p:spPr>
          <a:xfrm>
            <a:off x="552335" y="618467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(2) </a:t>
            </a:r>
            <a:r>
              <a:rPr lang="en-US" altLang="ko-KR" b="1" dirty="0"/>
              <a:t>- </a:t>
            </a:r>
            <a:r>
              <a:rPr lang="ko-KR" altLang="en-US" b="1" dirty="0"/>
              <a:t>초기기획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151870" y="2137088"/>
            <a:ext cx="1185671" cy="177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90452" y="2142524"/>
            <a:ext cx="3681412" cy="3369972"/>
            <a:chOff x="696983" y="2680281"/>
            <a:chExt cx="3681412" cy="33699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31" y="2680281"/>
              <a:ext cx="2971714" cy="24765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287377" y="3132531"/>
              <a:ext cx="1416068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6983" y="3179108"/>
              <a:ext cx="1047404" cy="748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376" y="3634628"/>
              <a:ext cx="1416069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04750" y="4093765"/>
              <a:ext cx="1398695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87376" y="4498339"/>
              <a:ext cx="1416069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83" y="5254760"/>
              <a:ext cx="3681412" cy="795493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2198932" y="3125268"/>
              <a:ext cx="1517213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186232" y="3640065"/>
              <a:ext cx="1517214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204846" y="4099202"/>
              <a:ext cx="1498599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186232" y="4503776"/>
              <a:ext cx="1517214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3100" y="2195389"/>
            <a:ext cx="2690009" cy="37308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6702" y="1678139"/>
            <a:ext cx="1781175" cy="46863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3100" y="6011133"/>
            <a:ext cx="646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http://zipdoc.co.kr/zws/partner/detail.do?partner_id=32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아직은 인테리어업자들이 들어온 상태가 아니기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대표이미지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업체명과 </a:t>
            </a:r>
            <a:r>
              <a:rPr lang="ko-KR" altLang="en-US" b="1" dirty="0" err="1" smtClean="0"/>
              <a:t>소개글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intro_comment</a:t>
            </a:r>
            <a:r>
              <a:rPr lang="en-US" altLang="ko-KR" b="1" dirty="0" smtClean="0"/>
              <a:t>), </a:t>
            </a:r>
            <a:r>
              <a:rPr lang="ko-KR" altLang="en-US" b="1" dirty="0" smtClean="0"/>
              <a:t>업종</a:t>
            </a:r>
            <a:r>
              <a:rPr lang="en-US" altLang="ko-KR" b="1" dirty="0" smtClean="0"/>
              <a:t>(business_type) </a:t>
            </a:r>
            <a:r>
              <a:rPr lang="ko-KR" altLang="en-US" b="1" dirty="0" smtClean="0"/>
              <a:t>만 표시한다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3650" y="1771330"/>
            <a:ext cx="201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Contact-5.html</a:t>
            </a:r>
          </a:p>
          <a:p>
            <a:r>
              <a:rPr lang="en-US" altLang="ko-KR" dirty="0" smtClean="0"/>
              <a:t>About-me.html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23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(2)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165326"/>
            <a:ext cx="56384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기본적인 내용은 </a:t>
            </a:r>
            <a:r>
              <a:rPr lang="en-US" altLang="ko-KR" sz="1400" b="1" dirty="0" smtClean="0"/>
              <a:t>“</a:t>
            </a:r>
            <a:r>
              <a:rPr lang="ko-KR" altLang="en-US" sz="1400" b="1" dirty="0" smtClean="0"/>
              <a:t>회원정보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회원정보상세보기</a:t>
            </a:r>
            <a:r>
              <a:rPr lang="en-US" altLang="ko-KR" sz="1400" b="1" dirty="0" smtClean="0"/>
              <a:t>”</a:t>
            </a:r>
            <a:r>
              <a:rPr lang="ko-KR" altLang="en-US" sz="1400" b="1" dirty="0" smtClean="0"/>
              <a:t>를 이용한다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업체정보의 경우 사업종류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업체위치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지도</a:t>
            </a:r>
            <a:r>
              <a:rPr lang="en-US" altLang="ko-KR" sz="1400" b="1" dirty="0" smtClean="0"/>
              <a:t>&amp;</a:t>
            </a:r>
            <a:r>
              <a:rPr lang="ko-KR" altLang="en-US" sz="1400" b="1" dirty="0" err="1" smtClean="0"/>
              <a:t>로드뷰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가 추가됨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나머지는 동일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825287" y="2895058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사업종류 </a:t>
            </a:r>
            <a:r>
              <a:rPr lang="en-US" altLang="ko-KR" sz="500" dirty="0" smtClean="0"/>
              <a:t>: </a:t>
            </a:r>
            <a:r>
              <a:rPr lang="ko-KR" altLang="en-US" sz="500" dirty="0" smtClean="0"/>
              <a:t>공인중개사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3389" y="3074416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업체위치 </a:t>
            </a:r>
            <a:r>
              <a:rPr lang="en-US" altLang="ko-KR" sz="500" dirty="0" smtClean="0"/>
              <a:t>:</a:t>
            </a:r>
            <a:r>
              <a:rPr lang="ko-KR" altLang="en-US" sz="500" dirty="0" smtClean="0"/>
              <a:t>전북 전주시 덕진구 </a:t>
            </a:r>
            <a:r>
              <a:rPr lang="ko-KR" altLang="en-US" sz="500" dirty="0" err="1" smtClean="0"/>
              <a:t>매봉</a:t>
            </a:r>
            <a:r>
              <a:rPr lang="en-US" altLang="ko-KR" sz="500" dirty="0" smtClean="0"/>
              <a:t>4</a:t>
            </a:r>
            <a:r>
              <a:rPr lang="ko-KR" altLang="en-US" sz="500" dirty="0" smtClean="0"/>
              <a:t>길 </a:t>
            </a:r>
            <a:r>
              <a:rPr lang="en-US" altLang="ko-KR" sz="500" dirty="0" smtClean="0"/>
              <a:t>6</a:t>
            </a:r>
            <a:endParaRPr lang="ko-KR" altLang="en-US" sz="500" dirty="0"/>
          </a:p>
        </p:txBody>
      </p:sp>
      <p:sp>
        <p:nvSpPr>
          <p:cNvPr id="49" name="직사각형 48"/>
          <p:cNvSpPr/>
          <p:nvPr/>
        </p:nvSpPr>
        <p:spPr>
          <a:xfrm>
            <a:off x="894072" y="4967167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2929380" y="4977945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21" name="TextBox 120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122" name="타원 121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grpSp>
        <p:nvGrpSpPr>
          <p:cNvPr id="123" name="Browser"/>
          <p:cNvGrpSpPr/>
          <p:nvPr>
            <p:custDataLst>
              <p:tags r:id="rId2"/>
            </p:custDataLst>
          </p:nvPr>
        </p:nvGrpSpPr>
        <p:grpSpPr>
          <a:xfrm>
            <a:off x="6891976" y="1678139"/>
            <a:ext cx="4629326" cy="4931096"/>
            <a:chOff x="595684" y="1261241"/>
            <a:chExt cx="6668461" cy="4352545"/>
          </a:xfrm>
        </p:grpSpPr>
        <p:sp>
          <p:nvSpPr>
            <p:cNvPr id="12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0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3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3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34" name="그림 1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44251" y="3996714"/>
            <a:ext cx="3589007" cy="1161149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17576" y="2384825"/>
            <a:ext cx="3442358" cy="1415192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7579865" y="309242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137" name="TextBox 136"/>
          <p:cNvSpPr txBox="1"/>
          <p:nvPr/>
        </p:nvSpPr>
        <p:spPr>
          <a:xfrm>
            <a:off x="8279699" y="3444685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7070284" y="5812991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6967088" y="6187013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7509894" y="3983748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781214" y="4475057"/>
            <a:ext cx="1517586" cy="752918"/>
          </a:xfrm>
          <a:prstGeom prst="rect">
            <a:avLst/>
          </a:prstGeom>
        </p:spPr>
      </p:pic>
      <p:sp>
        <p:nvSpPr>
          <p:cNvPr id="142" name="모서리가 둥근 직사각형 141"/>
          <p:cNvSpPr/>
          <p:nvPr/>
        </p:nvSpPr>
        <p:spPr>
          <a:xfrm>
            <a:off x="6754031" y="529691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3" name="타원 142"/>
          <p:cNvSpPr/>
          <p:nvPr/>
        </p:nvSpPr>
        <p:spPr>
          <a:xfrm>
            <a:off x="6877146" y="4964113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44" name="타원 143"/>
          <p:cNvSpPr/>
          <p:nvPr/>
        </p:nvSpPr>
        <p:spPr>
          <a:xfrm>
            <a:off x="7459155" y="4993486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6792392" y="473922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83622" y="5002660"/>
            <a:ext cx="187995" cy="193708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03027" y="5002046"/>
            <a:ext cx="277323" cy="219075"/>
          </a:xfrm>
          <a:prstGeom prst="rect">
            <a:avLst/>
          </a:prstGeom>
        </p:spPr>
      </p:pic>
      <p:sp>
        <p:nvSpPr>
          <p:cNvPr id="148" name="타원 147"/>
          <p:cNvSpPr/>
          <p:nvPr/>
        </p:nvSpPr>
        <p:spPr>
          <a:xfrm>
            <a:off x="7989530" y="49386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7801185" y="4986641"/>
            <a:ext cx="264935" cy="17989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69693" y="4476253"/>
            <a:ext cx="1517586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8442510" y="529811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52" name="타원 151"/>
          <p:cNvSpPr/>
          <p:nvPr/>
        </p:nvSpPr>
        <p:spPr>
          <a:xfrm>
            <a:off x="8565625" y="4965309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53" name="타원 152"/>
          <p:cNvSpPr/>
          <p:nvPr/>
        </p:nvSpPr>
        <p:spPr>
          <a:xfrm>
            <a:off x="9147634" y="4994682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8480871" y="474042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72101" y="5003856"/>
            <a:ext cx="187995" cy="193708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91506" y="5003242"/>
            <a:ext cx="277323" cy="219075"/>
          </a:xfrm>
          <a:prstGeom prst="rect">
            <a:avLst/>
          </a:prstGeom>
        </p:spPr>
      </p:pic>
      <p:sp>
        <p:nvSpPr>
          <p:cNvPr id="157" name="타원 156"/>
          <p:cNvSpPr/>
          <p:nvPr/>
        </p:nvSpPr>
        <p:spPr>
          <a:xfrm>
            <a:off x="9678009" y="493983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9489664" y="4987837"/>
            <a:ext cx="264935" cy="179894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0089715" y="4464609"/>
            <a:ext cx="1517586" cy="752918"/>
          </a:xfrm>
          <a:prstGeom prst="rect">
            <a:avLst/>
          </a:prstGeom>
        </p:spPr>
      </p:pic>
      <p:sp>
        <p:nvSpPr>
          <p:cNvPr id="160" name="모서리가 둥근 직사각형 159"/>
          <p:cNvSpPr/>
          <p:nvPr/>
        </p:nvSpPr>
        <p:spPr>
          <a:xfrm>
            <a:off x="10062532" y="528646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61" name="타원 160"/>
          <p:cNvSpPr/>
          <p:nvPr/>
        </p:nvSpPr>
        <p:spPr>
          <a:xfrm>
            <a:off x="10185647" y="4953665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62" name="타원 161"/>
          <p:cNvSpPr/>
          <p:nvPr/>
        </p:nvSpPr>
        <p:spPr>
          <a:xfrm>
            <a:off x="10767656" y="4983038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10100893" y="472877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92123" y="4992212"/>
            <a:ext cx="187995" cy="193708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11528" y="4991598"/>
            <a:ext cx="277323" cy="219075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1298031" y="492819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11109686" y="4976193"/>
            <a:ext cx="264935" cy="179894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6724022" y="3977161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9" name="직선 화살표 연결선 168"/>
          <p:cNvCxnSpPr>
            <a:stCxn id="168" idx="1"/>
          </p:cNvCxnSpPr>
          <p:nvPr/>
        </p:nvCxnSpPr>
        <p:spPr>
          <a:xfrm flipH="1">
            <a:off x="6418849" y="4786940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5640438" y="5613132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71" name="직사각형 170"/>
          <p:cNvSpPr/>
          <p:nvPr/>
        </p:nvSpPr>
        <p:spPr>
          <a:xfrm>
            <a:off x="6956209" y="2231932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2" name="직선 화살표 연결선 171"/>
          <p:cNvCxnSpPr>
            <a:stCxn id="171" idx="1"/>
          </p:cNvCxnSpPr>
          <p:nvPr/>
        </p:nvCxnSpPr>
        <p:spPr>
          <a:xfrm flipH="1">
            <a:off x="6472492" y="3002291"/>
            <a:ext cx="483717" cy="6092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5898363" y="3523018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368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7890480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63104" y="1488617"/>
              <a:ext cx="1261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5922" y="1313913"/>
              <a:ext cx="831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358763" y="1442400"/>
              <a:ext cx="5629416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23098" y="1480988"/>
              <a:ext cx="7915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02096" y="1466318"/>
              <a:ext cx="542025" cy="127924"/>
              <a:chOff x="702096" y="1466318"/>
              <a:chExt cx="54202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2096" y="1485683"/>
                <a:ext cx="128797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06027" y="1485683"/>
                <a:ext cx="128798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09957" y="1466318"/>
                <a:ext cx="1341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5" name="Modal Dialog Overlay"/>
          <p:cNvSpPr>
            <a:spLocks/>
          </p:cNvSpPr>
          <p:nvPr/>
        </p:nvSpPr>
        <p:spPr bwMode="auto">
          <a:xfrm>
            <a:off x="2300341" y="1728336"/>
            <a:ext cx="3711389" cy="4398976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420" y="326869"/>
            <a:ext cx="678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이용안내</a:t>
            </a:r>
            <a:r>
              <a:rPr lang="en-US" altLang="ko-KR" b="1" dirty="0" smtClean="0"/>
              <a:t>(2)  - </a:t>
            </a:r>
            <a:r>
              <a:rPr lang="ko-KR" altLang="en-US" b="1" dirty="0" smtClean="0"/>
              <a:t>디자이너 담당 </a:t>
            </a:r>
            <a:r>
              <a:rPr lang="en-US" altLang="ko-KR" b="1" dirty="0" smtClean="0"/>
              <a:t>+ </a:t>
            </a:r>
            <a:r>
              <a:rPr lang="ko-KR" altLang="en-US" b="1" dirty="0" smtClean="0"/>
              <a:t>개발담당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7" y="1531781"/>
            <a:ext cx="3437878" cy="32535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8" y="4837536"/>
            <a:ext cx="3437877" cy="134713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041319" y="326870"/>
            <a:ext cx="5533504" cy="162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502211" y="431495"/>
            <a:ext cx="22248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/>
              <a:t>새로 구성해야 하는 페이지는 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Mainpage</a:t>
            </a:r>
            <a:r>
              <a:rPr lang="ko-KR" altLang="en-US" sz="1000" b="1" dirty="0" smtClean="0"/>
              <a:t>에서 </a:t>
            </a:r>
            <a:r>
              <a:rPr lang="ko-KR" altLang="en-US" sz="1000" b="1" dirty="0" err="1" smtClean="0"/>
              <a:t>라우팅</a:t>
            </a:r>
            <a:r>
              <a:rPr lang="ko-KR" altLang="en-US" sz="1000" b="1" dirty="0" smtClean="0"/>
              <a:t> 설정</a:t>
            </a:r>
            <a:endParaRPr lang="en-US" altLang="ko-KR" sz="1000" b="1" dirty="0"/>
          </a:p>
          <a:p>
            <a:r>
              <a:rPr lang="ko-KR" altLang="en-US" sz="1000" b="1" dirty="0" smtClean="0"/>
              <a:t>홈페이지 카테고리에 위치하고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기본적으로 디자인은 </a:t>
            </a:r>
            <a:r>
              <a:rPr lang="en-US" altLang="ko-KR" sz="1000" b="1" dirty="0" smtClean="0"/>
              <a:t>cs6</a:t>
            </a:r>
            <a:r>
              <a:rPr lang="ko-KR" altLang="en-US" sz="1000" b="1" dirty="0" smtClean="0"/>
              <a:t>로 제작하니 초기에는 공백페이지 생성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8716234" y="2918449"/>
            <a:ext cx="22248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u="sng" dirty="0" smtClean="0"/>
              <a:t>나중에 </a:t>
            </a:r>
            <a:r>
              <a:rPr lang="en-US" altLang="ko-KR" sz="1000" b="1" u="sng" dirty="0" smtClean="0"/>
              <a:t>cozyhouzz </a:t>
            </a:r>
            <a:r>
              <a:rPr lang="ko-KR" altLang="en-US" sz="1000" b="1" u="sng" dirty="0" smtClean="0"/>
              <a:t>컨셉 설정하게 된다면 그때 페이지 레이아웃 조정</a:t>
            </a:r>
            <a:endParaRPr lang="en-US" altLang="ko-KR" sz="1000" b="1" u="sng" dirty="0" smtClean="0"/>
          </a:p>
          <a:p>
            <a:r>
              <a:rPr lang="en-US" altLang="ko-KR" sz="1000" b="1" u="sng" dirty="0" smtClean="0"/>
              <a:t>Services.html </a:t>
            </a:r>
            <a:r>
              <a:rPr lang="ko-KR" altLang="en-US" sz="1000" b="1" u="sng" dirty="0" smtClean="0"/>
              <a:t>참조</a:t>
            </a:r>
            <a:endParaRPr lang="en-US" altLang="ko-KR" sz="1000" b="1" u="sng" dirty="0" smtClean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2335" y="6184669"/>
            <a:ext cx="7679108" cy="324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9332" y="1395810"/>
            <a:ext cx="7652111" cy="247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 컨설팅 정보 목록 조회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58" y="862384"/>
            <a:ext cx="10099435" cy="46492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241323" y="2579077"/>
            <a:ext cx="1078523" cy="225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7" y="4943475"/>
            <a:ext cx="1685925" cy="19145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96447" y="5355973"/>
            <a:ext cx="8164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접수 현황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consult_status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945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</a:t>
            </a:r>
            <a:r>
              <a:rPr lang="en-US" altLang="ko-KR" b="1" dirty="0" smtClean="0"/>
              <a:t>ver2.1 </a:t>
            </a:r>
            <a:r>
              <a:rPr lang="en-US" altLang="ko-KR" b="1" dirty="0"/>
              <a:t>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1:1 </a:t>
            </a:r>
            <a:r>
              <a:rPr lang="ko-KR" altLang="en-US" b="1" dirty="0" smtClean="0"/>
              <a:t>문의 기능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컨설팅 기능만 </a:t>
            </a:r>
            <a:r>
              <a:rPr lang="en-US" altLang="ko-KR" b="1" dirty="0" smtClean="0"/>
              <a:t>Firebase</a:t>
            </a:r>
            <a:r>
              <a:rPr lang="ko-KR" altLang="en-US" b="1" dirty="0" smtClean="0"/>
              <a:t>로 구현하는 것도 나쁘지 않을 것 같다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기능이 단순하고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대화형 상담이 고객에게 더 친숙하고 편리하기 때문에</a:t>
            </a:r>
            <a:r>
              <a:rPr lang="en-US" altLang="ko-KR" b="1" dirty="0" smtClean="0"/>
              <a:t>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 smtClean="0"/>
              <a:t>댓글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API</a:t>
            </a:r>
            <a:r>
              <a:rPr lang="ko-KR" altLang="en-US" b="1" u="sng" dirty="0" smtClean="0"/>
              <a:t>의 경우 </a:t>
            </a:r>
            <a:r>
              <a:rPr lang="en-US" altLang="ko-KR" b="1" u="sng" dirty="0" err="1" smtClean="0"/>
              <a:t>Disqus</a:t>
            </a:r>
            <a:r>
              <a:rPr lang="ko-KR" altLang="en-US" b="1" u="sng" dirty="0" smtClean="0"/>
              <a:t>가 되지 않으면 </a:t>
            </a:r>
            <a:r>
              <a:rPr lang="ko-KR" altLang="en-US" b="1" u="sng" dirty="0" err="1" smtClean="0"/>
              <a:t>코스모스팜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소셜댓글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그것도 아니면 그냥 구현하자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찜</a:t>
            </a:r>
            <a:r>
              <a:rPr lang="en-US" altLang="ko-KR" b="1" u="sng" dirty="0" smtClean="0"/>
              <a:t>/</a:t>
            </a:r>
            <a:r>
              <a:rPr lang="ko-KR" altLang="en-US" b="1" u="sng" dirty="0" smtClean="0"/>
              <a:t>공감</a:t>
            </a:r>
            <a:r>
              <a:rPr lang="en-US" altLang="ko-KR" b="1" u="sng" dirty="0" smtClean="0"/>
              <a:t>/</a:t>
            </a:r>
            <a:r>
              <a:rPr lang="ko-KR" altLang="en-US" b="1" u="sng" dirty="0" err="1" smtClean="0"/>
              <a:t>비공감한</a:t>
            </a:r>
            <a:r>
              <a:rPr lang="ko-KR" altLang="en-US" b="1" u="sng" dirty="0" smtClean="0"/>
              <a:t> 게시물에 대해서 </a:t>
            </a:r>
            <a:r>
              <a:rPr lang="en-US" altLang="ko-KR" b="1" u="sng" dirty="0" err="1" smtClean="0"/>
              <a:t>Youtube</a:t>
            </a:r>
            <a:r>
              <a:rPr lang="ko-KR" altLang="en-US" b="1" u="sng" dirty="0" smtClean="0"/>
              <a:t>같이 가끔씩 설문문항을 던져서 이유를 물어보면 서비스 개선을 위한 통계자료로 활용할 수 있을 것 같다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차후 다국어서비스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, </a:t>
            </a:r>
            <a:r>
              <a:rPr lang="ko-KR" altLang="en-US" b="1" u="sng" dirty="0" err="1" smtClean="0"/>
              <a:t>중국어등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지원을 위한 아키텍처를 생각하자</a:t>
            </a:r>
            <a:endParaRPr lang="en-US" altLang="ko-KR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42633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 정보 입력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776475" y="419196"/>
            <a:ext cx="5093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 정해지지 않았기 때문에</a:t>
            </a:r>
            <a:r>
              <a:rPr lang="en-US" altLang="ko-KR" b="1" dirty="0"/>
              <a:t> </a:t>
            </a:r>
            <a:r>
              <a:rPr lang="ko-KR" altLang="en-US" b="1" dirty="0" smtClean="0"/>
              <a:t>일단 </a:t>
            </a:r>
            <a:r>
              <a:rPr lang="en-US" altLang="ko-KR" b="1" dirty="0" smtClean="0"/>
              <a:t>text</a:t>
            </a:r>
            <a:r>
              <a:rPr lang="ko-KR" altLang="en-US" b="1" dirty="0" smtClean="0"/>
              <a:t>만 입력한다</a:t>
            </a:r>
            <a:r>
              <a:rPr lang="en-US" altLang="ko-KR" b="1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05355" y="5660565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입력 완료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344957" y="5671457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3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19" y="331097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컨설팅 정보 수정</a:t>
            </a:r>
            <a:r>
              <a:rPr lang="en-US" altLang="ko-KR" b="1" dirty="0" smtClean="0"/>
              <a:t>(Web)(2)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44592" y="5698721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 완료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4194" y="570961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76475" y="419196"/>
            <a:ext cx="509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컨설팅 정보 상세보기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61935" y="2098431"/>
            <a:ext cx="4647203" cy="361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???????????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채팅방식으로 </a:t>
            </a:r>
            <a:r>
              <a:rPr lang="ko-KR" altLang="en-US" b="1" dirty="0" err="1" smtClean="0"/>
              <a:t>바꾸는게</a:t>
            </a:r>
            <a:r>
              <a:rPr lang="ko-KR" altLang="en-US" b="1" dirty="0" smtClean="0"/>
              <a:t> 어떨까</a:t>
            </a:r>
            <a:r>
              <a:rPr lang="en-US" altLang="ko-KR" b="1" dirty="0" smtClean="0"/>
              <a:t>???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알리바바같이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컨설팅이란게</a:t>
            </a:r>
            <a:r>
              <a:rPr lang="ko-KR" altLang="en-US" b="1" dirty="0" smtClean="0"/>
              <a:t> 그냥 </a:t>
            </a:r>
            <a:r>
              <a:rPr lang="en-US" altLang="ko-KR" b="1" dirty="0" err="1" smtClean="0"/>
              <a:t>cozyhouzz</a:t>
            </a:r>
            <a:r>
              <a:rPr lang="ko-KR" altLang="en-US" b="1" dirty="0" smtClean="0"/>
              <a:t>라는 </a:t>
            </a:r>
            <a:r>
              <a:rPr lang="en-US" altLang="ko-KR" b="1" dirty="0" smtClean="0"/>
              <a:t>ID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1:1 </a:t>
            </a:r>
            <a:r>
              <a:rPr lang="ko-KR" altLang="en-US" b="1" dirty="0" smtClean="0"/>
              <a:t>상담을 하는 기능이라고 생각하면 쉬울 것 같기도 하다</a:t>
            </a:r>
            <a:r>
              <a:rPr lang="en-US" altLang="ko-KR" b="1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3819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9138" y="479368"/>
            <a:ext cx="3533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cozy (2017)</a:t>
            </a:r>
          </a:p>
          <a:p>
            <a:r>
              <a:rPr lang="en-US" altLang="ko-KR" dirty="0" smtClean="0"/>
              <a:t>-20~30</a:t>
            </a:r>
            <a:r>
              <a:rPr lang="ko-KR" altLang="en-US" dirty="0" smtClean="0"/>
              <a:t>대를 위한 </a:t>
            </a:r>
            <a:r>
              <a:rPr lang="en-US" altLang="ko-KR" dirty="0" smtClean="0"/>
              <a:t>care service</a:t>
            </a:r>
          </a:p>
          <a:p>
            <a:r>
              <a:rPr lang="en-US" altLang="ko-KR" dirty="0" smtClean="0"/>
              <a:t>-interior </a:t>
            </a:r>
            <a:r>
              <a:rPr lang="ko-KR" altLang="en-US" dirty="0" smtClean="0"/>
              <a:t>중심 </a:t>
            </a:r>
            <a:r>
              <a:rPr lang="en-US" altLang="ko-KR" dirty="0" smtClean="0"/>
              <a:t>contents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2237173" y="2059619"/>
            <a:ext cx="7226423" cy="8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921406" y="1748953"/>
            <a:ext cx="0" cy="319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237173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921406" y="2068497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463596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71853" y="3977196"/>
            <a:ext cx="2796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v2 </a:t>
            </a:r>
          </a:p>
          <a:p>
            <a:r>
              <a:rPr lang="en-US" altLang="ko-KR" dirty="0" smtClean="0"/>
              <a:t>-  </a:t>
            </a:r>
            <a:r>
              <a:rPr lang="ko-KR" altLang="en-US" dirty="0" smtClean="0"/>
              <a:t>방 정보 중계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Interior cs </a:t>
            </a:r>
            <a:r>
              <a:rPr lang="ko-KR" altLang="en-US" dirty="0" smtClean="0"/>
              <a:t>정보누적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정부과제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23173" y="4058574"/>
            <a:ext cx="2987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v3 = </a:t>
            </a:r>
            <a:r>
              <a:rPr lang="ko-KR" altLang="en-US" dirty="0" smtClean="0"/>
              <a:t>아늑한 집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Interior </a:t>
            </a:r>
            <a:r>
              <a:rPr lang="ko-KR" altLang="en-US" dirty="0" smtClean="0"/>
              <a:t>기반 플랫폼</a:t>
            </a:r>
            <a:r>
              <a:rPr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수익모델 창출</a:t>
            </a:r>
            <a:r>
              <a:rPr lang="en-US" altLang="ko-KR" dirty="0" smtClean="0"/>
              <a:t>(o2o</a:t>
            </a:r>
            <a:r>
              <a:rPr lang="ko-KR" altLang="en-US" dirty="0" smtClean="0"/>
              <a:t>거래</a:t>
            </a:r>
            <a:r>
              <a:rPr lang="en-US" altLang="ko-KR" dirty="0" smtClean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65363" y="3977196"/>
            <a:ext cx="2796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landing page</a:t>
            </a:r>
          </a:p>
          <a:p>
            <a:r>
              <a:rPr lang="en-US" altLang="ko-KR" dirty="0" smtClean="0"/>
              <a:t>-ex) </a:t>
            </a:r>
            <a:r>
              <a:rPr lang="en-US" altLang="ko-KR" dirty="0">
                <a:solidFill>
                  <a:srgbClr val="FF0000"/>
                </a:solidFill>
              </a:rPr>
              <a:t>Studio(content</a:t>
            </a:r>
            <a:r>
              <a:rPr lang="en-US" altLang="ko-KR" dirty="0" smtClean="0">
                <a:solidFill>
                  <a:srgbClr val="FF0000"/>
                </a:solidFill>
              </a:rPr>
              <a:t>) v4</a:t>
            </a:r>
          </a:p>
          <a:p>
            <a:r>
              <a:rPr lang="en-US" altLang="ko-KR" dirty="0" smtClean="0"/>
              <a:t>-ex) </a:t>
            </a:r>
            <a:r>
              <a:rPr lang="ko-KR" altLang="en-US" dirty="0" smtClean="0"/>
              <a:t>중개거래전문 </a:t>
            </a:r>
            <a:r>
              <a:rPr lang="en-US" altLang="ko-KR" dirty="0" smtClean="0"/>
              <a:t>v5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701988" y="4731798"/>
            <a:ext cx="1180730" cy="2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1231777" y="5415379"/>
            <a:ext cx="2736542" cy="2396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68319" y="5743852"/>
            <a:ext cx="3994950" cy="248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4~8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963269" y="6085642"/>
            <a:ext cx="2898560" cy="24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9~12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31" name="아래로 구부러진 화살표 30"/>
          <p:cNvSpPr/>
          <p:nvPr/>
        </p:nvSpPr>
        <p:spPr>
          <a:xfrm>
            <a:off x="2237173" y="2823099"/>
            <a:ext cx="7226423" cy="10386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>
            <a:stCxn id="17" idx="1"/>
          </p:cNvCxnSpPr>
          <p:nvPr/>
        </p:nvCxnSpPr>
        <p:spPr>
          <a:xfrm flipH="1">
            <a:off x="6205491" y="4438861"/>
            <a:ext cx="1859872" cy="73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 35"/>
          <p:cNvSpPr/>
          <p:nvPr/>
        </p:nvSpPr>
        <p:spPr>
          <a:xfrm rot="16200000">
            <a:off x="10362460" y="4645239"/>
            <a:ext cx="1740024" cy="1629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56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9290" y="929149"/>
            <a:ext cx="773911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themeforest-9228123-canvas-the-multipurpose-html5-template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Shortcodes </a:t>
            </a:r>
            <a:r>
              <a:rPr lang="ko-KR" altLang="en-US" sz="1500" b="1" dirty="0" smtClean="0"/>
              <a:t>에서 각 </a:t>
            </a:r>
            <a:r>
              <a:rPr lang="en-US" altLang="ko-KR" sz="1500" b="1" dirty="0" smtClean="0"/>
              <a:t>component </a:t>
            </a:r>
            <a:r>
              <a:rPr lang="ko-KR" altLang="en-US" sz="1500" b="1" dirty="0" smtClean="0"/>
              <a:t>골라서 가져다 쓰기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기본 </a:t>
            </a:r>
            <a:r>
              <a:rPr lang="en-US" altLang="ko-KR" sz="1500" b="1" dirty="0" smtClean="0"/>
              <a:t>multi-page layout </a:t>
            </a:r>
            <a:r>
              <a:rPr lang="ko-KR" altLang="en-US" sz="1500" b="1" dirty="0" smtClean="0"/>
              <a:t>참고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#</a:t>
            </a:r>
            <a:r>
              <a:rPr lang="en-US" altLang="ko-KR" sz="1500" b="1" dirty="0" smtClean="0"/>
              <a:t>ff7473 </a:t>
            </a:r>
            <a:r>
              <a:rPr lang="ko-KR" altLang="en-US" sz="1500" b="1" dirty="0" smtClean="0"/>
              <a:t>메인 컬러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Ver2.0</a:t>
            </a:r>
            <a:r>
              <a:rPr lang="ko-KR" altLang="en-US" sz="1500" b="1" dirty="0" smtClean="0"/>
              <a:t>에서 </a:t>
            </a:r>
            <a:r>
              <a:rPr lang="en-US" altLang="ko-KR" sz="1500" b="1" dirty="0" smtClean="0"/>
              <a:t>upgrade </a:t>
            </a:r>
            <a:r>
              <a:rPr lang="ko-KR" altLang="en-US" sz="1500" b="1" dirty="0" smtClean="0"/>
              <a:t>차원에서 </a:t>
            </a:r>
            <a:r>
              <a:rPr lang="en-US" altLang="ko-KR" sz="1500" b="1" dirty="0" smtClean="0"/>
              <a:t>ver2.1 </a:t>
            </a:r>
            <a:r>
              <a:rPr lang="ko-KR" altLang="en-US" sz="1500" b="1" dirty="0" smtClean="0"/>
              <a:t>진행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메인페이지 제외 각 페이지 여백 통일 </a:t>
            </a:r>
            <a:r>
              <a:rPr lang="en-US" altLang="ko-KR" sz="1500" b="1" dirty="0" smtClean="0"/>
              <a:t>(</a:t>
            </a:r>
            <a:r>
              <a:rPr lang="ko-KR" altLang="en-US" sz="1500" b="1" dirty="0" smtClean="0"/>
              <a:t>중요</a:t>
            </a:r>
            <a:r>
              <a:rPr lang="en-US" altLang="ko-KR" sz="1500" b="1" dirty="0" smtClean="0"/>
              <a:t>)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인테리어 </a:t>
            </a:r>
            <a:r>
              <a:rPr lang="en-US" altLang="ko-KR" sz="1500" b="1" dirty="0" smtClean="0"/>
              <a:t>+ </a:t>
            </a:r>
            <a:r>
              <a:rPr lang="ko-KR" altLang="en-US" sz="1500" b="1" dirty="0" smtClean="0"/>
              <a:t>방 정보의 개념으로 방 정보 사이트보다는 화려하나 기존 인테리어 사이트보다는 덜 화려하게 만든다</a:t>
            </a:r>
            <a:r>
              <a:rPr lang="en-US" altLang="ko-KR" sz="1500" b="1" dirty="0"/>
              <a:t> </a:t>
            </a:r>
            <a:r>
              <a:rPr lang="en-US" altLang="ko-KR" sz="1500" b="1" dirty="0" smtClean="0"/>
              <a:t>                   (</a:t>
            </a:r>
            <a:r>
              <a:rPr lang="ko-KR" altLang="en-US" sz="1500" b="1" dirty="0" smtClean="0"/>
              <a:t>시간과 비용 고려</a:t>
            </a:r>
            <a:r>
              <a:rPr lang="en-US" altLang="ko-KR" sz="1500" b="1" dirty="0" smtClean="0"/>
              <a:t>)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u="sng" dirty="0" smtClean="0">
                <a:solidFill>
                  <a:schemeClr val="accent6">
                    <a:lumMod val="75000"/>
                  </a:schemeClr>
                </a:solidFill>
              </a:rPr>
              <a:t>Mainpage</a:t>
            </a:r>
            <a:r>
              <a:rPr lang="ko-KR" altLang="en-US" sz="1500" b="1" u="sng" dirty="0" smtClean="0">
                <a:solidFill>
                  <a:schemeClr val="accent6">
                    <a:lumMod val="75000"/>
                  </a:schemeClr>
                </a:solidFill>
              </a:rPr>
              <a:t>를 제외한 모든 페이지 여백과 색 통일 개발 도중 서로 확인하며 개발</a:t>
            </a:r>
            <a:endParaRPr lang="en-US" altLang="ko-KR" sz="1500" b="1" u="sng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3463953"/>
            <a:ext cx="7837714" cy="3332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04" y="3192086"/>
            <a:ext cx="4204996" cy="32926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004" y="79664"/>
            <a:ext cx="4212431" cy="2746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</a:t>
            </a:r>
            <a:r>
              <a:rPr lang="ko-KR" altLang="en-US" b="1" dirty="0" smtClean="0"/>
              <a:t>개발 참고사항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36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73" y="1318476"/>
            <a:ext cx="4842194" cy="4289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873" y="1371652"/>
            <a:ext cx="5484174" cy="423586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>
            <a:stCxn id="46" idx="3"/>
            <a:endCxn id="59" idx="2"/>
          </p:cNvCxnSpPr>
          <p:nvPr/>
        </p:nvCxnSpPr>
        <p:spPr>
          <a:xfrm flipH="1" flipV="1">
            <a:off x="2815072" y="2364786"/>
            <a:ext cx="2712892" cy="53829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2" idx="0"/>
            <a:endCxn id="51" idx="1"/>
          </p:cNvCxnSpPr>
          <p:nvPr/>
        </p:nvCxnSpPr>
        <p:spPr>
          <a:xfrm flipV="1">
            <a:off x="1324678" y="1070948"/>
            <a:ext cx="670377" cy="3699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75973" y="1440873"/>
            <a:ext cx="897409" cy="221672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4214918" y="1246909"/>
            <a:ext cx="1503249" cy="1939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021757" y="1996168"/>
            <a:ext cx="4506207" cy="181383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4" idx="0"/>
            <a:endCxn id="53" idx="2"/>
          </p:cNvCxnSpPr>
          <p:nvPr/>
        </p:nvCxnSpPr>
        <p:spPr>
          <a:xfrm flipV="1">
            <a:off x="4966543" y="987010"/>
            <a:ext cx="891375" cy="25989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995055" y="947837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097404" y="740789"/>
            <a:ext cx="3521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Facebook, Instagram, </a:t>
            </a:r>
            <a:r>
              <a:rPr lang="ko-KR" altLang="en-US" sz="1000" b="1" dirty="0" err="1">
                <a:latin typeface="Arial" panose="020B0604020202020204" pitchFamily="34" charset="0"/>
              </a:rPr>
              <a:t>네이버</a:t>
            </a:r>
            <a:r>
              <a:rPr lang="ko-KR" altLang="en-US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블로그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메일 링크 걸기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59867" y="2118565"/>
            <a:ext cx="23104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대표 이미지 삽입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대표 글 입력하기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966543" y="4056221"/>
            <a:ext cx="738005" cy="37605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642610" y="4478935"/>
            <a:ext cx="23104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1:1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상담기능 링크 연결하기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기능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구현시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66" name="직선 화살표 연결선 65"/>
          <p:cNvCxnSpPr>
            <a:stCxn id="62" idx="1"/>
            <a:endCxn id="63" idx="0"/>
          </p:cNvCxnSpPr>
          <p:nvPr/>
        </p:nvCxnSpPr>
        <p:spPr>
          <a:xfrm flipH="1">
            <a:off x="4797815" y="4244247"/>
            <a:ext cx="168728" cy="23468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6274010" y="1565562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0" name="직선 화살표 연결선 69"/>
          <p:cNvCxnSpPr>
            <a:stCxn id="69" idx="0"/>
            <a:endCxn id="73" idx="2"/>
          </p:cNvCxnSpPr>
          <p:nvPr/>
        </p:nvCxnSpPr>
        <p:spPr>
          <a:xfrm flipV="1">
            <a:off x="8869590" y="1147738"/>
            <a:ext cx="827069" cy="4178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928149" y="747628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군산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익산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전주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그외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서비스 가능 예상 도시에 대한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ko-KR" altLang="en-US" sz="1000" b="1" dirty="0" smtClean="0">
                <a:latin typeface="Arial" panose="020B0604020202020204" pitchFamily="34" charset="0"/>
              </a:rPr>
              <a:t>이미지 삽입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&amp;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334380" y="4244247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직선 화살표 연결선 78"/>
          <p:cNvCxnSpPr>
            <a:stCxn id="78" idx="0"/>
            <a:endCxn id="82" idx="2"/>
          </p:cNvCxnSpPr>
          <p:nvPr/>
        </p:nvCxnSpPr>
        <p:spPr>
          <a:xfrm flipV="1">
            <a:off x="8929960" y="4010054"/>
            <a:ext cx="766699" cy="23419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7928149" y="3609944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협력사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리스트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군산대정문원룸협회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전북대원룸협회등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92" y="1618318"/>
            <a:ext cx="2207734" cy="177802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755738" y="181766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군산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8587530" y="189018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익산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0315056" y="1864467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3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93" y="1225363"/>
            <a:ext cx="6605307" cy="4945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893" y="610533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893" y="1321585"/>
            <a:ext cx="6605307" cy="268846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 flipH="1" flipV="1">
            <a:off x="6719977" y="2510287"/>
            <a:ext cx="595223" cy="15553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48248" y="2319131"/>
            <a:ext cx="2657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이슈사항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공지사항에 대한 내용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인기 디자인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인기있는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방 내용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같은거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9892" y="4154346"/>
            <a:ext cx="6605307" cy="195099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>
            <a:stCxn id="15" idx="3"/>
            <a:endCxn id="19" idx="0"/>
          </p:cNvCxnSpPr>
          <p:nvPr/>
        </p:nvCxnSpPr>
        <p:spPr>
          <a:xfrm flipH="1">
            <a:off x="6543350" y="5129842"/>
            <a:ext cx="771849" cy="70515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07930" y="5835000"/>
            <a:ext cx="870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Footer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영역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5298" y="1329501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Cozyhouzz</a:t>
            </a:r>
            <a:r>
              <a:rPr lang="ko-KR" altLang="en-US" dirty="0" smtClean="0"/>
              <a:t> 서비스활용 가이드 </a:t>
            </a:r>
            <a:r>
              <a:rPr lang="en-US" altLang="ko-KR" dirty="0" smtClean="0"/>
              <a:t>(route)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5298" y="3694736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Cozyhouzz </a:t>
            </a:r>
            <a:r>
              <a:rPr lang="ko-KR" altLang="en-US" dirty="0" smtClean="0"/>
              <a:t>사업자 맞춤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컨설팅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504981" y="437943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79961" y="2011233"/>
            <a:ext cx="2620771" cy="1360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App Preview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8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Header, Footer(1)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2" y="1989090"/>
            <a:ext cx="11144250" cy="120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279494"/>
            <a:ext cx="11270162" cy="31516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9332" y="780255"/>
            <a:ext cx="11144250" cy="240898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79332" y="3392346"/>
            <a:ext cx="11144250" cy="303882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05650" y="3572854"/>
            <a:ext cx="6348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Footer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3007" y="241620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07" y="825057"/>
            <a:ext cx="10925175" cy="11239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92356" y="879889"/>
            <a:ext cx="659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22" name="직선 연결선 21"/>
          <p:cNvCxnSpPr>
            <a:stCxn id="8" idx="1"/>
            <a:endCxn id="8" idx="3"/>
          </p:cNvCxnSpPr>
          <p:nvPr/>
        </p:nvCxnSpPr>
        <p:spPr>
          <a:xfrm>
            <a:off x="579332" y="1984748"/>
            <a:ext cx="1114425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002225" y="2532504"/>
            <a:ext cx="12353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로그인시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3007" y="123728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83007" y="817733"/>
            <a:ext cx="1114159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897165" y="898732"/>
            <a:ext cx="41959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로그인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회원가입 버튼 강조가 필요함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26250" y="2068082"/>
            <a:ext cx="1914258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87426" y="2061859"/>
            <a:ext cx="1006623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349313" y="2732308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방정보보기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56560" y="3482600"/>
            <a:ext cx="5460763" cy="18794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921783" y="5129247"/>
            <a:ext cx="100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사이트맵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9332" y="5772532"/>
            <a:ext cx="5460763" cy="50061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909590" y="5899730"/>
            <a:ext cx="2012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Copyright,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각종규정명시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19450" y="3513987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45155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19591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17113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고객센터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28938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030912" y="3924391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자주묻는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질문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1:1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상담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8217" y="5899730"/>
            <a:ext cx="50072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u="sng" dirty="0" smtClean="0">
                <a:latin typeface="Arial" panose="020B0604020202020204" pitchFamily="34" charset="0"/>
              </a:rPr>
              <a:t>Footer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의 경우는 유사 사이트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직방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집닥등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를 참고하자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560136" y="5266559"/>
            <a:ext cx="379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관리자로 가입하는 방법은 따로 없음</a:t>
            </a:r>
            <a:r>
              <a:rPr lang="en-US" altLang="ko-KR" b="1" u="sng" dirty="0" smtClean="0"/>
              <a:t>(DB</a:t>
            </a:r>
            <a:r>
              <a:rPr lang="ko-KR" altLang="en-US" b="1" u="sng" dirty="0" smtClean="0"/>
              <a:t>에서 수정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 계정의 경우 일반회원 </a:t>
            </a:r>
            <a:r>
              <a:rPr lang="en-US" altLang="ko-KR" b="1" u="sng" dirty="0" smtClean="0"/>
              <a:t>+ </a:t>
            </a:r>
            <a:r>
              <a:rPr lang="ko-KR" altLang="en-US" b="1" u="sng" dirty="0" smtClean="0"/>
              <a:t>사업자 회원의 권한을 모두 가지고 있음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70" y="1487568"/>
            <a:ext cx="1924050" cy="33432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1" y="967740"/>
            <a:ext cx="3840653" cy="35496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71" y="3189551"/>
            <a:ext cx="5891065" cy="328258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600526" y="1131917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302958" y="1152088"/>
            <a:ext cx="557080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/>
          <p:cNvCxnSpPr>
            <a:stCxn id="33" idx="3"/>
          </p:cNvCxnSpPr>
          <p:nvPr/>
        </p:nvCxnSpPr>
        <p:spPr>
          <a:xfrm flipV="1">
            <a:off x="2860038" y="1233105"/>
            <a:ext cx="848585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737029" y="1062736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44378" y="3145001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646809" y="316517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10367492" y="324618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1080881" y="3075820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23726" y="4416091"/>
            <a:ext cx="180587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6" idx="2"/>
          </p:cNvCxnSpPr>
          <p:nvPr/>
        </p:nvCxnSpPr>
        <p:spPr>
          <a:xfrm>
            <a:off x="7326663" y="4830842"/>
            <a:ext cx="0" cy="97262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751329" y="5827841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“PUBLIC”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08406" y="4192786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1482803" y="5383703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10907469" y="5852220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나중에 로고박ㄱ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20260" y="3743503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0,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22614</TotalTime>
  <Words>4424</Words>
  <Application>Microsoft Office PowerPoint</Application>
  <PresentationFormat>와이드스크린</PresentationFormat>
  <Paragraphs>1222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Nanum Gothic</vt:lpstr>
      <vt:lpstr>맑은 고딕</vt:lpstr>
      <vt:lpstr>Arial</vt:lpstr>
      <vt:lpstr>Segoe UI</vt:lpstr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Seonho Kim</cp:lastModifiedBy>
  <cp:revision>244</cp:revision>
  <cp:lastPrinted>2016-12-30T17:01:41Z</cp:lastPrinted>
  <dcterms:created xsi:type="dcterms:W3CDTF">2016-12-20T07:51:24Z</dcterms:created>
  <dcterms:modified xsi:type="dcterms:W3CDTF">2017-05-29T13:55:47Z</dcterms:modified>
</cp:coreProperties>
</file>